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96" r:id="rId3"/>
    <p:sldId id="299" r:id="rId4"/>
    <p:sldId id="303" r:id="rId5"/>
    <p:sldId id="297" r:id="rId6"/>
    <p:sldId id="298" r:id="rId7"/>
    <p:sldId id="307" r:id="rId8"/>
    <p:sldId id="300" r:id="rId9"/>
    <p:sldId id="302" r:id="rId10"/>
    <p:sldId id="305" r:id="rId11"/>
    <p:sldId id="306" r:id="rId12"/>
    <p:sldId id="308" r:id="rId13"/>
    <p:sldId id="309" r:id="rId14"/>
    <p:sldId id="310" r:id="rId15"/>
    <p:sldId id="312" r:id="rId16"/>
    <p:sldId id="311" r:id="rId17"/>
    <p:sldId id="314" r:id="rId18"/>
    <p:sldId id="315" r:id="rId19"/>
    <p:sldId id="320" r:id="rId20"/>
    <p:sldId id="321" r:id="rId21"/>
    <p:sldId id="317" r:id="rId22"/>
    <p:sldId id="316" r:id="rId23"/>
    <p:sldId id="258" r:id="rId24"/>
    <p:sldId id="294" r:id="rId25"/>
    <p:sldId id="257" r:id="rId26"/>
    <p:sldId id="287" r:id="rId27"/>
    <p:sldId id="288" r:id="rId28"/>
    <p:sldId id="260" r:id="rId29"/>
    <p:sldId id="289" r:id="rId30"/>
    <p:sldId id="259" r:id="rId31"/>
    <p:sldId id="290" r:id="rId32"/>
    <p:sldId id="272" r:id="rId33"/>
    <p:sldId id="261" r:id="rId34"/>
    <p:sldId id="277" r:id="rId35"/>
    <p:sldId id="275" r:id="rId36"/>
    <p:sldId id="262" r:id="rId37"/>
    <p:sldId id="280" r:id="rId38"/>
    <p:sldId id="281" r:id="rId39"/>
    <p:sldId id="263" r:id="rId40"/>
    <p:sldId id="283" r:id="rId41"/>
    <p:sldId id="264" r:id="rId42"/>
    <p:sldId id="265" r:id="rId43"/>
    <p:sldId id="284" r:id="rId44"/>
    <p:sldId id="266" r:id="rId45"/>
    <p:sldId id="267" r:id="rId46"/>
    <p:sldId id="268" r:id="rId47"/>
    <p:sldId id="285" r:id="rId48"/>
    <p:sldId id="270" r:id="rId49"/>
    <p:sldId id="292" r:id="rId50"/>
    <p:sldId id="291" r:id="rId51"/>
    <p:sldId id="295" r:id="rId52"/>
    <p:sldId id="293" r:id="rId53"/>
    <p:sldId id="318" r:id="rId54"/>
    <p:sldId id="322" r:id="rId55"/>
    <p:sldId id="319" r:id="rId56"/>
    <p:sldId id="271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7BE"/>
    <a:srgbClr val="EABCB8"/>
    <a:srgbClr val="E2A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9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8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5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24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37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0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5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3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3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3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8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9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2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4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02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onografias.brasilescola.uol.com.br/regras-abnt/a-formulacao-problema-na-pesquisa-cientifica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t.gov.br/upd_blob/0225/225728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search?q=PESQUISA-A%C3%87%C3%83O&amp;source=lnms&amp;tbm=isch&amp;sa=X&amp;ved=0ahUKEwiH24iHgsnVAhVEz1QKHdPnCAAQ_AUICygC&amp;biw=1536&amp;bih=759#imgrc=jCRBl3LAVK3q3M:Acesso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tecacentral.unir.br/noticia/exibir/9291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193071"/>
            <a:ext cx="9692640" cy="2857762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WORKSHOP PREPARATÓRIO PARA O PROCESSO SELETIVO DHJUS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5153" y="4310809"/>
            <a:ext cx="9477487" cy="1731403"/>
          </a:xfrm>
        </p:spPr>
        <p:txBody>
          <a:bodyPr>
            <a:noAutofit/>
          </a:bodyPr>
          <a:lstStyle/>
          <a:p>
            <a:r>
              <a:rPr lang="pt-BR" sz="2000" dirty="0" smtClean="0"/>
              <a:t>MESTRADO PROFISSIONAL INTERDISCIPLINAR EM DIREITOS HUMANOS E DESENVOLVIMENTO DA JUSTIÇA</a:t>
            </a:r>
          </a:p>
          <a:p>
            <a:endParaRPr lang="pt-BR" sz="2000" dirty="0"/>
          </a:p>
          <a:p>
            <a:r>
              <a:rPr lang="pt-BR" sz="2000" dirty="0" smtClean="0"/>
              <a:t>Profs. Drs. Aparecida L. A. Zuin e Márcio </a:t>
            </a:r>
            <a:r>
              <a:rPr lang="pt-BR" sz="2000" dirty="0" err="1" smtClean="0"/>
              <a:t>Secco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100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4044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636" y="640446"/>
            <a:ext cx="7354869" cy="621755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A escolha do tema é muito importante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O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tema incide sobre um assunto que você já leu, aprendeu e </a:t>
            </a:r>
            <a:r>
              <a:rPr lang="pt-BR" sz="2400" b="1" dirty="0" smtClean="0">
                <a:solidFill>
                  <a:schemeClr val="tx1"/>
                </a:solidFill>
              </a:rPr>
              <a:t>tem alguma familiaridade.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Para escolher o tema a ser pesquisado não basta </a:t>
            </a:r>
            <a:r>
              <a:rPr lang="pt-BR" sz="2400" b="1" dirty="0" smtClean="0">
                <a:solidFill>
                  <a:schemeClr val="tx1"/>
                </a:solidFill>
              </a:rPr>
              <a:t>pressuposições.</a:t>
            </a:r>
          </a:p>
          <a:p>
            <a:r>
              <a:rPr lang="pt-BR" sz="2400" b="1" dirty="0" smtClean="0"/>
              <a:t>Você </a:t>
            </a:r>
            <a:r>
              <a:rPr lang="pt-BR" sz="2400" b="1" dirty="0"/>
              <a:t>deve considerar a relevância e atualidade de sua escolha, o seu conhecimento a respeito, a sua preferência e sua aptidão pessoal para lidar com o assunto </a:t>
            </a:r>
            <a:r>
              <a:rPr lang="pt-BR" sz="2400" b="1" dirty="0" smtClean="0"/>
              <a:t>escolhido.</a:t>
            </a:r>
          </a:p>
          <a:p>
            <a:r>
              <a:rPr lang="pt-BR" sz="2400" b="1" dirty="0" smtClean="0"/>
              <a:t>Avalie </a:t>
            </a:r>
            <a:r>
              <a:rPr lang="pt-BR" sz="2400" b="1" dirty="0"/>
              <a:t>a disponibilidade de material para a </a:t>
            </a:r>
            <a:r>
              <a:rPr lang="pt-BR" sz="2400" b="1" dirty="0" smtClean="0"/>
              <a:t>pesquisa.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Para definir o tema é preciso ter conhecimento da proposta da linha de pesquisa do DHJUS que ser se inscrever. </a:t>
            </a:r>
          </a:p>
          <a:p>
            <a:endParaRPr lang="pt-BR" sz="3200" b="1" dirty="0">
              <a:solidFill>
                <a:schemeClr val="tx1"/>
              </a:solidFill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Imagem relacionad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6" t="21080" r="4235" b="1530"/>
          <a:stretch/>
        </p:blipFill>
        <p:spPr bwMode="auto">
          <a:xfrm>
            <a:off x="8252265" y="2499996"/>
            <a:ext cx="3934998" cy="279814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694894" y="4634752"/>
            <a:ext cx="8964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DHJUS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46" y="71718"/>
            <a:ext cx="12012707" cy="77096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O TEMA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646" y="2698378"/>
            <a:ext cx="12012707" cy="1407459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O </a:t>
            </a:r>
            <a:r>
              <a:rPr lang="pt-BR" sz="2000" b="1" dirty="0">
                <a:solidFill>
                  <a:schemeClr val="tx1"/>
                </a:solidFill>
              </a:rPr>
              <a:t>TEMA</a:t>
            </a:r>
            <a:r>
              <a:rPr lang="pt-BR" sz="2000" dirty="0">
                <a:solidFill>
                  <a:schemeClr val="tx1"/>
                </a:solidFill>
              </a:rPr>
              <a:t> é mais abrangente, comportando diversas possibilidades de recorte, enquanto que </a:t>
            </a:r>
            <a:r>
              <a:rPr lang="pt-BR" sz="2000" b="1" dirty="0">
                <a:solidFill>
                  <a:schemeClr val="tx1"/>
                </a:solidFill>
              </a:rPr>
              <a:t>a delimitação do tema </a:t>
            </a:r>
            <a:r>
              <a:rPr lang="pt-BR" sz="2000" dirty="0">
                <a:solidFill>
                  <a:schemeClr val="tx1"/>
                </a:solidFill>
              </a:rPr>
              <a:t>consiste naquilo que o pesquisador pretende abordar com parâmetros precisos em sua pesquisa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dirty="0">
                <a:solidFill>
                  <a:schemeClr val="tx1"/>
                </a:solidFill>
              </a:rPr>
              <a:t>EX. </a:t>
            </a:r>
            <a:r>
              <a:rPr lang="pt-BR" sz="2000" b="1" dirty="0">
                <a:solidFill>
                  <a:srgbClr val="FFFF00"/>
                </a:solidFill>
              </a:rPr>
              <a:t>TEMA: </a:t>
            </a:r>
            <a:r>
              <a:rPr lang="pt-BR" sz="2000" b="1" dirty="0" smtClean="0">
                <a:solidFill>
                  <a:srgbClr val="FFFF00"/>
                </a:solidFill>
              </a:rPr>
              <a:t>A VIOLÊNCIA NO TRÂNSITO E AS POLÍTICAS PÚBLICAS PARA O TRÂNSITO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5930151" y="1652265"/>
            <a:ext cx="605119" cy="1046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9647" y="924308"/>
            <a:ext cx="1201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Depois de escolhido o assunto de pesquisa é preciso ainda </a:t>
            </a:r>
            <a:r>
              <a:rPr lang="pt-BR" dirty="0" smtClean="0"/>
              <a:t>delimitá-lo, </a:t>
            </a:r>
            <a:r>
              <a:rPr lang="pt-BR" dirty="0"/>
              <a:t>circunscrevê-lo. </a:t>
            </a:r>
            <a:endParaRPr lang="pt-BR" dirty="0" smtClean="0"/>
          </a:p>
          <a:p>
            <a:pPr algn="ctr"/>
            <a:r>
              <a:rPr lang="pt-BR" dirty="0" smtClean="0"/>
              <a:t>Para </a:t>
            </a:r>
            <a:r>
              <a:rPr lang="pt-BR" dirty="0"/>
              <a:t>ajudar nesta etapa, podemos estabelecer alguns critérios para a </a:t>
            </a:r>
            <a:r>
              <a:rPr lang="pt-BR" b="1" dirty="0"/>
              <a:t>delimitação do tema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24969" y="5151950"/>
            <a:ext cx="11777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A delimitação deve se ater, para usar a terminologia da Victor Franz </a:t>
            </a:r>
            <a:r>
              <a:rPr lang="pt-BR" sz="2400" b="1" dirty="0" err="1"/>
              <a:t>Rudio</a:t>
            </a:r>
            <a:r>
              <a:rPr lang="pt-BR" sz="2400" b="1" dirty="0"/>
              <a:t>, à definição do "campo de observação" (RUDIO, 1985, p. 72-75). Este comporta, além do local (recorte espacial) e circunstâncias (recorte temporal), a </a:t>
            </a:r>
            <a:r>
              <a:rPr lang="pt-BR" sz="2400" b="1" i="1" dirty="0"/>
              <a:t>população</a:t>
            </a:r>
            <a:r>
              <a:rPr lang="pt-BR" sz="2400" b="1" dirty="0"/>
              <a:t> a ser estudada.</a:t>
            </a:r>
          </a:p>
        </p:txBody>
      </p:sp>
    </p:spTree>
    <p:extLst>
      <p:ext uri="{BB962C8B-B14F-4D97-AF65-F5344CB8AC3E}">
        <p14:creationId xmlns:p14="http://schemas.microsoft.com/office/powerpoint/2010/main" val="100377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1665" y="332656"/>
            <a:ext cx="6589199" cy="720080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</a:rPr>
              <a:t>Delimitação do tema</a:t>
            </a:r>
            <a:endParaRPr lang="pt-BR" sz="44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2729" y="1196752"/>
            <a:ext cx="10847295" cy="5328592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Um primeiro critério é o </a:t>
            </a:r>
            <a:r>
              <a:rPr lang="pt-BR" sz="2400" b="1" i="1" dirty="0">
                <a:solidFill>
                  <a:srgbClr val="FF0000"/>
                </a:solidFill>
              </a:rPr>
              <a:t>espacial</a:t>
            </a:r>
            <a:r>
              <a:rPr lang="pt-BR" sz="2400" b="1" dirty="0">
                <a:solidFill>
                  <a:schemeClr val="tx1"/>
                </a:solidFill>
              </a:rPr>
              <a:t> (GIL, 2004, p. 162).</a:t>
            </a:r>
          </a:p>
          <a:p>
            <a:pPr lvl="1"/>
            <a:r>
              <a:rPr lang="pt-BR" sz="2400" b="1" dirty="0" smtClean="0">
                <a:solidFill>
                  <a:schemeClr val="tx1"/>
                </a:solidFill>
              </a:rPr>
              <a:t>É preciso </a:t>
            </a:r>
            <a:r>
              <a:rPr lang="pt-BR" sz="2400" b="1" dirty="0">
                <a:solidFill>
                  <a:schemeClr val="tx1"/>
                </a:solidFill>
              </a:rPr>
              <a:t>delimitar o </a:t>
            </a:r>
            <a:r>
              <a:rPr lang="pt-BR" sz="2400" b="1" i="1" dirty="0" smtClean="0">
                <a:solidFill>
                  <a:schemeClr val="tx1"/>
                </a:solidFill>
              </a:rPr>
              <a:t>lócus</a:t>
            </a:r>
            <a:r>
              <a:rPr lang="pt-BR" sz="2400" b="1" dirty="0">
                <a:solidFill>
                  <a:schemeClr val="tx1"/>
                </a:solidFill>
              </a:rPr>
              <a:t> da observação, ou seja o local onde o fenômeno em estudo ocorre.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lvl="1"/>
            <a:r>
              <a:rPr lang="pt-BR" sz="2400" b="1" dirty="0" smtClean="0">
                <a:solidFill>
                  <a:schemeClr val="tx1"/>
                </a:solidFill>
              </a:rPr>
              <a:t>Certo </a:t>
            </a:r>
            <a:r>
              <a:rPr lang="pt-BR" sz="2400" b="1" dirty="0">
                <a:solidFill>
                  <a:schemeClr val="tx1"/>
                </a:solidFill>
              </a:rPr>
              <a:t>é que o parâmetro espacial escolhido implicará no resultado dos dados obtidos e nas conclusões do estudo</a:t>
            </a:r>
            <a:r>
              <a:rPr lang="pt-BR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Outro critério de delimitação é o </a:t>
            </a:r>
            <a:r>
              <a:rPr lang="pt-BR" sz="2400" b="1" i="1" dirty="0">
                <a:solidFill>
                  <a:srgbClr val="FF0000"/>
                </a:solidFill>
              </a:rPr>
              <a:t>temporal </a:t>
            </a:r>
            <a:r>
              <a:rPr lang="pt-BR" sz="2400" i="1" dirty="0">
                <a:solidFill>
                  <a:schemeClr val="tx1"/>
                </a:solidFill>
              </a:rPr>
              <a:t>(</a:t>
            </a:r>
            <a:r>
              <a:rPr lang="pt-BR" sz="2400" dirty="0">
                <a:solidFill>
                  <a:schemeClr val="tx1"/>
                </a:solidFill>
              </a:rPr>
              <a:t>GIL, 2004, p. 162</a:t>
            </a:r>
            <a:r>
              <a:rPr lang="pt-BR" sz="2400" i="1" dirty="0">
                <a:solidFill>
                  <a:schemeClr val="tx1"/>
                </a:solidFill>
              </a:rPr>
              <a:t>)</a:t>
            </a:r>
            <a:r>
              <a:rPr lang="pt-BR" sz="2400" dirty="0">
                <a:solidFill>
                  <a:schemeClr val="tx1"/>
                </a:solidFill>
              </a:rPr>
              <a:t>, </a:t>
            </a:r>
            <a:r>
              <a:rPr lang="pt-BR" sz="2400" b="1" dirty="0">
                <a:solidFill>
                  <a:schemeClr val="tx1"/>
                </a:solidFill>
              </a:rPr>
              <a:t>isto é, o período em que o fenômeno a ser estudado será circunscrito.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lvl="1"/>
            <a:r>
              <a:rPr lang="pt-BR" sz="2400" b="1" dirty="0" smtClean="0">
                <a:solidFill>
                  <a:schemeClr val="tx1"/>
                </a:solidFill>
              </a:rPr>
              <a:t>Podemos </a:t>
            </a:r>
            <a:r>
              <a:rPr lang="pt-BR" sz="2400" b="1" dirty="0">
                <a:solidFill>
                  <a:schemeClr val="tx1"/>
                </a:solidFill>
              </a:rPr>
              <a:t>definir a realização da pesquisa situando nosso objeto no tempo presente, ou recuar no tempo, procurando evidenciar a série histórica de um determinado fenômeno</a:t>
            </a:r>
            <a:r>
              <a:rPr lang="pt-BR" sz="2400" b="1" dirty="0" smtClean="0">
                <a:solidFill>
                  <a:schemeClr val="tx1"/>
                </a:solidFill>
              </a:rPr>
              <a:t>. 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625" y="188640"/>
            <a:ext cx="10068818" cy="6010614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Uma investigação sobre a </a:t>
            </a:r>
            <a:r>
              <a:rPr lang="pt-BR" sz="2400" b="1" dirty="0" smtClean="0">
                <a:solidFill>
                  <a:schemeClr val="tx1"/>
                </a:solidFill>
              </a:rPr>
              <a:t>violência e a alteração </a:t>
            </a:r>
            <a:r>
              <a:rPr lang="pt-BR" sz="2400" b="1" dirty="0">
                <a:solidFill>
                  <a:schemeClr val="tx1"/>
                </a:solidFill>
              </a:rPr>
              <a:t>no trânsito da cidade de Porto Velho, por exemplo, pode </a:t>
            </a:r>
            <a:r>
              <a:rPr lang="pt-BR" sz="2400" b="1" dirty="0" smtClean="0">
                <a:solidFill>
                  <a:schemeClr val="tx1"/>
                </a:solidFill>
              </a:rPr>
              <a:t>situar-se: </a:t>
            </a:r>
          </a:p>
          <a:p>
            <a:pPr lvl="1"/>
            <a:r>
              <a:rPr lang="pt-BR" sz="2400" b="1" dirty="0" smtClean="0">
                <a:solidFill>
                  <a:schemeClr val="tx1"/>
                </a:solidFill>
              </a:rPr>
              <a:t>no </a:t>
            </a:r>
            <a:r>
              <a:rPr lang="pt-BR" sz="2400" b="1" dirty="0">
                <a:solidFill>
                  <a:schemeClr val="tx1"/>
                </a:solidFill>
              </a:rPr>
              <a:t>momento </a:t>
            </a:r>
            <a:r>
              <a:rPr lang="pt-BR" sz="2400" b="1" dirty="0" smtClean="0">
                <a:solidFill>
                  <a:schemeClr val="tx1"/>
                </a:solidFill>
              </a:rPr>
              <a:t>atual (2019-2020), </a:t>
            </a:r>
          </a:p>
          <a:p>
            <a:pPr lvl="1"/>
            <a:r>
              <a:rPr lang="pt-BR" sz="2400" b="1" dirty="0" smtClean="0">
                <a:solidFill>
                  <a:schemeClr val="tx1"/>
                </a:solidFill>
              </a:rPr>
              <a:t>durante </a:t>
            </a:r>
            <a:r>
              <a:rPr lang="pt-BR" sz="2400" b="1" dirty="0">
                <a:solidFill>
                  <a:schemeClr val="tx1"/>
                </a:solidFill>
              </a:rPr>
              <a:t>um período abrangido por um determinado fenômeno pelo qual a cidade passou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lvl="3"/>
            <a:r>
              <a:rPr lang="pt-BR" sz="2400" b="1" dirty="0" smtClean="0">
                <a:solidFill>
                  <a:schemeClr val="tx1"/>
                </a:solidFill>
              </a:rPr>
              <a:t>Construção </a:t>
            </a:r>
            <a:r>
              <a:rPr lang="pt-BR" sz="2400" b="1" dirty="0">
                <a:solidFill>
                  <a:schemeClr val="tx1"/>
                </a:solidFill>
              </a:rPr>
              <a:t>das Usinas Hidrelétricas; </a:t>
            </a:r>
          </a:p>
          <a:p>
            <a:pPr lvl="3"/>
            <a:r>
              <a:rPr lang="pt-BR" sz="2400" b="1" dirty="0">
                <a:solidFill>
                  <a:schemeClr val="tx1"/>
                </a:solidFill>
              </a:rPr>
              <a:t>A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facilidade de linhas de créditos para aquisição de automóveis e </a:t>
            </a:r>
            <a:r>
              <a:rPr lang="pt-BR" sz="2400" b="1" dirty="0" smtClean="0">
                <a:solidFill>
                  <a:schemeClr val="tx1"/>
                </a:solidFill>
              </a:rPr>
              <a:t>motos;</a:t>
            </a:r>
          </a:p>
          <a:p>
            <a:pPr lvl="3"/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O</a:t>
            </a:r>
            <a:r>
              <a:rPr lang="pt-BR" sz="2400" b="1" dirty="0" smtClean="0">
                <a:solidFill>
                  <a:schemeClr val="tx1"/>
                </a:solidFill>
              </a:rPr>
              <a:t>u ainda: A violência no trânsito de Porto Velho e o Projeto Direção Responsável: o caso da Escola Peninha</a:t>
            </a:r>
          </a:p>
          <a:p>
            <a:pPr marL="1371600" lvl="3" indent="0">
              <a:buNone/>
            </a:pPr>
            <a:endParaRPr lang="pt-BR" sz="2400" b="1" dirty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Tudo depende do objetivo do pesquisador em elaborar o dado recorte.</a:t>
            </a: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54" y="926520"/>
            <a:ext cx="2045646" cy="19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921" y="182816"/>
            <a:ext cx="10680949" cy="75498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PROBLEMA DA PESQUISA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260" y="1297836"/>
            <a:ext cx="9902758" cy="2144611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Implica </a:t>
            </a:r>
            <a:r>
              <a:rPr lang="pt-BR" sz="2800" b="1" dirty="0"/>
              <a:t>recortar, dentro de um tema, o problema a ser pesquisado. </a:t>
            </a:r>
            <a:endParaRPr lang="pt-BR" sz="2800" b="1" dirty="0" smtClean="0"/>
          </a:p>
          <a:p>
            <a:r>
              <a:rPr lang="pt-BR" sz="2800" b="1" dirty="0" smtClean="0"/>
              <a:t>Só </a:t>
            </a:r>
            <a:r>
              <a:rPr lang="pt-BR" sz="2800" b="1" dirty="0"/>
              <a:t>somos capazes de recortar uma questão, quando temos alguma familiaridade com o tema. </a:t>
            </a:r>
          </a:p>
        </p:txBody>
      </p:sp>
      <p:sp>
        <p:nvSpPr>
          <p:cNvPr id="4" name="AutoShape 2" descr="Resultado de imagem para problema da pesquis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41135" y="3802487"/>
            <a:ext cx="94766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Mas há algo no contexto do tema que desperta a nossa curiosidade, algo para o qual ainda não temos resposta. </a:t>
            </a:r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recorte da questão diz respeito à formulação tão precisa quanto possível desse algo que nos motivou e instigou a pesquisar. </a:t>
            </a:r>
          </a:p>
        </p:txBody>
      </p:sp>
    </p:spTree>
    <p:extLst>
      <p:ext uri="{BB962C8B-B14F-4D97-AF65-F5344CB8AC3E}">
        <p14:creationId xmlns:p14="http://schemas.microsoft.com/office/powerpoint/2010/main" val="4905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506" y="1506070"/>
            <a:ext cx="10390093" cy="5351930"/>
          </a:xfrm>
        </p:spPr>
        <p:txBody>
          <a:bodyPr>
            <a:noAutofit/>
          </a:bodyPr>
          <a:lstStyle/>
          <a:p>
            <a:r>
              <a:rPr lang="pt-BR" sz="3200" dirty="0" smtClean="0"/>
              <a:t>TODA PESQUISA TEM ORIGEM EM UM PROBLEMA</a:t>
            </a:r>
          </a:p>
          <a:p>
            <a:endParaRPr lang="pt-BR" sz="3200" dirty="0"/>
          </a:p>
          <a:p>
            <a:r>
              <a:rPr lang="pt-PT" sz="3200" dirty="0" smtClean="0"/>
              <a:t>No projeto problematize o </a:t>
            </a:r>
            <a:r>
              <a:rPr lang="pt-PT" sz="3200" dirty="0"/>
              <a:t>seu tema </a:t>
            </a:r>
            <a:r>
              <a:rPr lang="pt-PT" sz="3200" dirty="0" smtClean="0"/>
              <a:t>e o </a:t>
            </a:r>
            <a:r>
              <a:rPr lang="pt-PT" sz="3200" dirty="0"/>
              <a:t>contexto de estudo para formular os </a:t>
            </a:r>
            <a:r>
              <a:rPr lang="pt-PT" sz="3200" dirty="0" smtClean="0"/>
              <a:t>questionamentos.</a:t>
            </a:r>
          </a:p>
          <a:p>
            <a:pPr marL="0" indent="0">
              <a:buNone/>
            </a:pPr>
            <a:r>
              <a:rPr lang="pt-PT" sz="3200" dirty="0" smtClean="0"/>
              <a:t> </a:t>
            </a:r>
          </a:p>
          <a:p>
            <a:r>
              <a:rPr lang="pt-PT" sz="3200" dirty="0" smtClean="0"/>
              <a:t>LEMBRE-SE: </a:t>
            </a:r>
          </a:p>
          <a:p>
            <a:pPr lvl="2"/>
            <a:r>
              <a:rPr lang="pt-PT" sz="2800" dirty="0" smtClean="0"/>
              <a:t>Problema é </a:t>
            </a:r>
            <a:r>
              <a:rPr lang="pt-PT" sz="2800" dirty="0"/>
              <a:t>a motivação central da pesquisa, a indagação científica que </a:t>
            </a:r>
            <a:r>
              <a:rPr lang="pt-PT" sz="2800" dirty="0" smtClean="0"/>
              <a:t>se </a:t>
            </a:r>
            <a:r>
              <a:rPr lang="pt-PT" sz="2800" dirty="0"/>
              <a:t>propõe a responder</a:t>
            </a:r>
            <a:r>
              <a:rPr lang="pt-PT" sz="2800" dirty="0" smtClean="0"/>
              <a:t>.</a:t>
            </a:r>
          </a:p>
          <a:p>
            <a:pPr lvl="2"/>
            <a:r>
              <a:rPr lang="pt-PT" sz="2800" dirty="0" smtClean="0"/>
              <a:t>Sugestão: ao final da frase use o ponto de interrogação.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5997047" y="0"/>
            <a:ext cx="636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600" dirty="0"/>
              <a:t>?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112387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93" y="242047"/>
            <a:ext cx="10698878" cy="744071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PROBLEMA DA PESQUISA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587" y="1120589"/>
            <a:ext cx="9224684" cy="510988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Todo </a:t>
            </a:r>
            <a:r>
              <a:rPr lang="pt-BR" dirty="0"/>
              <a:t>problema deve partir sempre de um questionamento, observe alguns exemplos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lvl="1"/>
            <a:r>
              <a:rPr lang="pt-BR" sz="1800" b="1" u="sng" dirty="0">
                <a:solidFill>
                  <a:srgbClr val="C00000"/>
                </a:solidFill>
              </a:rPr>
              <a:t>Tema:</a:t>
            </a:r>
            <a:r>
              <a:rPr lang="pt-BR" sz="1800" dirty="0"/>
              <a:t> </a:t>
            </a:r>
            <a:r>
              <a:rPr lang="pt-BR" sz="1800" b="1" dirty="0"/>
              <a:t>A participação da sociedade na implantação de políticas públicas urbanas.</a:t>
            </a:r>
          </a:p>
          <a:p>
            <a:pPr lvl="1"/>
            <a:r>
              <a:rPr lang="pt-BR" sz="1800" b="1" u="sng" dirty="0" smtClean="0">
                <a:solidFill>
                  <a:srgbClr val="C00000"/>
                </a:solidFill>
              </a:rPr>
              <a:t>Problema:</a:t>
            </a:r>
            <a:r>
              <a:rPr lang="pt-BR" sz="1800" dirty="0"/>
              <a:t> </a:t>
            </a:r>
            <a:r>
              <a:rPr lang="pt-BR" sz="1800" b="1" dirty="0"/>
              <a:t>Na história da sociedade moderna, quais formas de participação têm sido utilizadas para a consolidação de políticas públicas urbanas?</a:t>
            </a:r>
          </a:p>
          <a:p>
            <a:pPr lvl="1"/>
            <a:r>
              <a:rPr lang="pt-BR" sz="1800" b="1" u="sng" dirty="0">
                <a:solidFill>
                  <a:srgbClr val="C00000"/>
                </a:solidFill>
              </a:rPr>
              <a:t>Tema:</a:t>
            </a:r>
            <a:r>
              <a:rPr lang="pt-BR" sz="1800" dirty="0"/>
              <a:t> </a:t>
            </a:r>
            <a:r>
              <a:rPr lang="pt-BR" sz="1800" b="1" dirty="0"/>
              <a:t>O perfil da mãe que deixa o filho recém-nascido para adoção.</a:t>
            </a:r>
          </a:p>
          <a:p>
            <a:pPr lvl="1"/>
            <a:r>
              <a:rPr lang="pt-BR" sz="1800" b="1" u="sng" dirty="0">
                <a:solidFill>
                  <a:srgbClr val="C00000"/>
                </a:solidFill>
              </a:rPr>
              <a:t>Problema</a:t>
            </a:r>
            <a:r>
              <a:rPr lang="pt-BR" sz="1800" u="sng" dirty="0"/>
              <a:t>:</a:t>
            </a:r>
            <a:r>
              <a:rPr lang="pt-BR" sz="1800" dirty="0"/>
              <a:t> </a:t>
            </a:r>
            <a:r>
              <a:rPr lang="pt-BR" sz="1800" b="1" dirty="0"/>
              <a:t>Quais condições exercem mais influência na decisão das mães em dar o filho recém-nascido para adoção</a:t>
            </a:r>
            <a:r>
              <a:rPr lang="pt-BR" sz="1800" b="1" dirty="0" smtClean="0"/>
              <a:t>?</a:t>
            </a:r>
          </a:p>
          <a:p>
            <a:pPr lvl="1"/>
            <a:r>
              <a:rPr lang="pt-BR" sz="1800" b="1" u="sng" dirty="0">
                <a:solidFill>
                  <a:srgbClr val="C00000"/>
                </a:solidFill>
              </a:rPr>
              <a:t>Tema:</a:t>
            </a:r>
            <a:r>
              <a:rPr lang="pt-BR" sz="1800" dirty="0"/>
              <a:t> </a:t>
            </a:r>
            <a:r>
              <a:rPr lang="pt-BR" sz="1800" b="1" dirty="0" smtClean="0"/>
              <a:t>Déficit de aprendizagem de alunos no ensino fundamental.</a:t>
            </a:r>
            <a:endParaRPr lang="pt-BR" sz="1800" b="1" dirty="0"/>
          </a:p>
          <a:p>
            <a:pPr lvl="1"/>
            <a:r>
              <a:rPr lang="pt-BR" sz="1800" b="1" u="sng" dirty="0" smtClean="0">
                <a:solidFill>
                  <a:srgbClr val="C00000"/>
                </a:solidFill>
              </a:rPr>
              <a:t>Problema:</a:t>
            </a:r>
            <a:r>
              <a:rPr lang="pt-BR" sz="1800" dirty="0"/>
              <a:t> </a:t>
            </a:r>
            <a:r>
              <a:rPr lang="pt-BR" sz="1800" b="1" dirty="0"/>
              <a:t>Quais fatores estão envolvidos no déficit de aprendizagem dos alunos da turma “x” ou “y” da escola </a:t>
            </a:r>
            <a:r>
              <a:rPr lang="pt-BR" sz="1800" b="1" dirty="0" smtClean="0"/>
              <a:t>tal?</a:t>
            </a:r>
            <a:endParaRPr lang="pt-BR" sz="1800" dirty="0" smtClean="0"/>
          </a:p>
          <a:p>
            <a:pPr lvl="1"/>
            <a:r>
              <a:rPr lang="pt-BR" sz="1800" b="1" u="sng" dirty="0" smtClean="0">
                <a:solidFill>
                  <a:srgbClr val="C00000"/>
                </a:solidFill>
              </a:rPr>
              <a:t>Tema</a:t>
            </a:r>
            <a:r>
              <a:rPr lang="pt-BR" sz="1800" b="1" u="sng" dirty="0">
                <a:solidFill>
                  <a:srgbClr val="C00000"/>
                </a:solidFill>
              </a:rPr>
              <a:t>:</a:t>
            </a:r>
            <a:r>
              <a:rPr lang="pt-BR" sz="1800" dirty="0"/>
              <a:t> </a:t>
            </a:r>
            <a:r>
              <a:rPr lang="pt-BR" sz="1800" b="1" dirty="0" smtClean="0"/>
              <a:t>A violência no trânsito de Porto Velho -RO.</a:t>
            </a:r>
            <a:endParaRPr lang="pt-BR" sz="1800" b="1" dirty="0"/>
          </a:p>
          <a:p>
            <a:pPr lvl="1"/>
            <a:r>
              <a:rPr lang="pt-BR" sz="1800" b="1" u="sng" dirty="0">
                <a:solidFill>
                  <a:srgbClr val="C00000"/>
                </a:solidFill>
              </a:rPr>
              <a:t>Problema</a:t>
            </a:r>
            <a:r>
              <a:rPr lang="pt-BR" sz="1800" u="sng" dirty="0"/>
              <a:t>:</a:t>
            </a:r>
            <a:r>
              <a:rPr lang="pt-BR" sz="1800" dirty="0"/>
              <a:t> </a:t>
            </a:r>
            <a:r>
              <a:rPr lang="pt-BR" sz="1800" dirty="0" smtClean="0"/>
              <a:t>Quais os fenômenos socioeconômicos e culturais motivam o alto índice de violência no trânsito de Porto </a:t>
            </a:r>
            <a:r>
              <a:rPr lang="pt-BR" sz="1800" dirty="0" smtClean="0"/>
              <a:t>Velho-RO?</a:t>
            </a:r>
            <a:endParaRPr lang="pt-BR" sz="1800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34000" y="6230471"/>
            <a:ext cx="693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hlinkClick r:id="rId2"/>
              </a:rPr>
              <a:t>Fonte: https</a:t>
            </a:r>
            <a:r>
              <a:rPr lang="pt-BR" sz="1200" dirty="0">
                <a:hlinkClick r:id="rId2"/>
              </a:rPr>
              <a:t>://</a:t>
            </a:r>
            <a:r>
              <a:rPr lang="pt-BR" sz="1200" dirty="0" smtClean="0">
                <a:hlinkClick r:id="rId2"/>
              </a:rPr>
              <a:t>monografias.brasilescola.uol.com.br/regras-abnt/a-formulacao-problema-na-pesquisa-cientifica.htm</a:t>
            </a:r>
            <a:r>
              <a:rPr lang="pt-BR" sz="1200" dirty="0" smtClean="0"/>
              <a:t>. Acesso em: 13 jan. 2020.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10452505" y="1863769"/>
            <a:ext cx="111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600" dirty="0"/>
              <a:t>?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320689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9647"/>
            <a:ext cx="121920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JUSTIFICATIVAS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52400" y="1013862"/>
            <a:ext cx="9780494" cy="4875950"/>
          </a:xfrm>
        </p:spPr>
        <p:txBody>
          <a:bodyPr>
            <a:noAutofit/>
          </a:bodyPr>
          <a:lstStyle/>
          <a:p>
            <a:pPr marL="990600" lvl="1" indent="-533400" algn="ctr">
              <a:lnSpc>
                <a:spcPct val="110000"/>
              </a:lnSpc>
              <a:buSzPct val="90000"/>
              <a:buNone/>
              <a:defRPr/>
            </a:pPr>
            <a:r>
              <a:rPr lang="pt-BR" sz="2800" b="1" dirty="0" smtClean="0">
                <a:solidFill>
                  <a:srgbClr val="FFFF00"/>
                </a:solidFill>
              </a:rPr>
              <a:t>Reflita sobre </a:t>
            </a:r>
            <a:r>
              <a:rPr lang="pt-BR" sz="2800" b="1" dirty="0">
                <a:solidFill>
                  <a:srgbClr val="FFFF00"/>
                </a:solidFill>
              </a:rPr>
              <a:t>“o por quê?” </a:t>
            </a:r>
            <a:r>
              <a:rPr lang="pt-BR" sz="2800" b="1" dirty="0" smtClean="0">
                <a:solidFill>
                  <a:srgbClr val="FFFF00"/>
                </a:solidFill>
              </a:rPr>
              <a:t>da </a:t>
            </a:r>
            <a:r>
              <a:rPr lang="pt-BR" sz="2800" b="1" dirty="0">
                <a:solidFill>
                  <a:srgbClr val="FFFF00"/>
                </a:solidFill>
              </a:rPr>
              <a:t>pesquisa</a:t>
            </a:r>
          </a:p>
          <a:p>
            <a:pPr marL="990600" lvl="1" indent="-533400">
              <a:lnSpc>
                <a:spcPct val="110000"/>
              </a:lnSpc>
              <a:buSzPct val="90000"/>
              <a:defRPr/>
            </a:pPr>
            <a:r>
              <a:rPr lang="pt-BR" sz="2400" dirty="0" smtClean="0">
                <a:latin typeface="+mj-lt"/>
              </a:rPr>
              <a:t>Explique </a:t>
            </a:r>
            <a:r>
              <a:rPr lang="pt-BR" sz="2400" dirty="0">
                <a:latin typeface="+mj-lt"/>
              </a:rPr>
              <a:t>as </a:t>
            </a:r>
            <a:r>
              <a:rPr lang="pt-BR" sz="2400" u="sng" dirty="0">
                <a:latin typeface="+mj-lt"/>
              </a:rPr>
              <a:t>razões</a:t>
            </a:r>
            <a:r>
              <a:rPr lang="pt-BR" sz="2400" dirty="0">
                <a:latin typeface="+mj-lt"/>
              </a:rPr>
              <a:t> da preferência </a:t>
            </a:r>
            <a:r>
              <a:rPr lang="pt-BR" sz="2400" dirty="0" smtClean="0">
                <a:latin typeface="+mj-lt"/>
              </a:rPr>
              <a:t>pelo tema escolhido.</a:t>
            </a:r>
            <a:endParaRPr lang="pt-BR" sz="2400" dirty="0">
              <a:latin typeface="+mj-lt"/>
            </a:endParaRPr>
          </a:p>
          <a:p>
            <a:pPr marL="990600" lvl="1" indent="-533400">
              <a:lnSpc>
                <a:spcPct val="110000"/>
              </a:lnSpc>
              <a:buSzPct val="90000"/>
              <a:defRPr/>
            </a:pPr>
            <a:r>
              <a:rPr lang="pt-BR" sz="2400" dirty="0">
                <a:latin typeface="+mj-lt"/>
              </a:rPr>
              <a:t>Explique a </a:t>
            </a:r>
            <a:r>
              <a:rPr lang="pt-BR" sz="2400" u="sng" dirty="0">
                <a:latin typeface="+mj-lt"/>
              </a:rPr>
              <a:t>importância</a:t>
            </a: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do </a:t>
            </a:r>
            <a:r>
              <a:rPr lang="pt-BR" sz="2400" dirty="0">
                <a:latin typeface="+mj-lt"/>
              </a:rPr>
              <a:t>tema.</a:t>
            </a:r>
          </a:p>
          <a:p>
            <a:pPr marL="990600" lvl="1" indent="-533400">
              <a:lnSpc>
                <a:spcPct val="110000"/>
              </a:lnSpc>
              <a:buSzPct val="90000"/>
              <a:defRPr/>
            </a:pPr>
            <a:r>
              <a:rPr lang="pt-BR" sz="2400" dirty="0">
                <a:latin typeface="+mj-lt"/>
              </a:rPr>
              <a:t>Explique porquê este tema é </a:t>
            </a:r>
            <a:r>
              <a:rPr lang="pt-BR" sz="2400" u="sng" dirty="0" smtClean="0">
                <a:latin typeface="+mj-lt"/>
              </a:rPr>
              <a:t>relevante</a:t>
            </a:r>
            <a:r>
              <a:rPr lang="pt-BR" sz="2400" dirty="0" smtClean="0">
                <a:latin typeface="+mj-lt"/>
              </a:rPr>
              <a:t>.</a:t>
            </a:r>
            <a:endParaRPr lang="pt-BR" sz="2400" dirty="0">
              <a:latin typeface="+mj-lt"/>
            </a:endParaRPr>
          </a:p>
          <a:p>
            <a:pPr marL="990600" lvl="1" indent="-533400">
              <a:lnSpc>
                <a:spcPct val="110000"/>
              </a:lnSpc>
              <a:buSzPct val="90000"/>
              <a:defRPr/>
            </a:pPr>
            <a:r>
              <a:rPr lang="pt-BR" sz="2400" dirty="0">
                <a:latin typeface="+mj-lt"/>
              </a:rPr>
              <a:t>Identifique se a abordagem proposta tem </a:t>
            </a:r>
            <a:r>
              <a:rPr lang="pt-BR" sz="2400" u="sng" dirty="0">
                <a:latin typeface="+mj-lt"/>
              </a:rPr>
              <a:t>vantagens</a:t>
            </a:r>
            <a:r>
              <a:rPr lang="pt-BR" sz="2400" dirty="0">
                <a:latin typeface="+mj-lt"/>
              </a:rPr>
              <a:t> ou </a:t>
            </a:r>
            <a:r>
              <a:rPr lang="pt-BR" sz="2400" u="sng" dirty="0">
                <a:latin typeface="+mj-lt"/>
              </a:rPr>
              <a:t>pontos positivos</a:t>
            </a:r>
            <a:r>
              <a:rPr lang="pt-BR" sz="2400" dirty="0">
                <a:latin typeface="+mj-lt"/>
              </a:rPr>
              <a:t>.  </a:t>
            </a:r>
            <a:endParaRPr lang="pt-BR" sz="2400" dirty="0" smtClean="0">
              <a:latin typeface="+mj-lt"/>
            </a:endParaRPr>
          </a:p>
          <a:p>
            <a:pPr marL="990600" lvl="1" indent="-533400">
              <a:lnSpc>
                <a:spcPct val="110000"/>
              </a:lnSpc>
              <a:buSzPct val="90000"/>
              <a:defRPr/>
            </a:pPr>
            <a:r>
              <a:rPr lang="pt-BR" sz="2400" dirty="0" smtClean="0">
                <a:latin typeface="+mj-lt"/>
              </a:rPr>
              <a:t> Aponte como a pesquisa pode contribuir </a:t>
            </a:r>
            <a:r>
              <a:rPr lang="pt-PT" sz="2800" spc="-15" dirty="0">
                <a:latin typeface="+mj-lt"/>
                <a:ea typeface="Arial" panose="020B0604020202020204" pitchFamily="34" charset="0"/>
              </a:rPr>
              <a:t>ao </a:t>
            </a:r>
            <a:r>
              <a:rPr lang="pt-PT" sz="2800" spc="-165" dirty="0">
                <a:latin typeface="+mj-lt"/>
                <a:ea typeface="Arial" panose="020B0604020202020204" pitchFamily="34" charset="0"/>
              </a:rPr>
              <a:t>conhecimento dos Direitos Humanos e </a:t>
            </a:r>
            <a:r>
              <a:rPr lang="pt-PT" sz="2800" spc="-165" dirty="0" smtClean="0">
                <a:latin typeface="+mj-lt"/>
                <a:ea typeface="Arial" panose="020B0604020202020204" pitchFamily="34" charset="0"/>
              </a:rPr>
              <a:t>Acesso </a:t>
            </a:r>
            <a:r>
              <a:rPr lang="pt-PT" sz="2800" spc="-165" dirty="0">
                <a:latin typeface="+mj-lt"/>
                <a:ea typeface="Arial" panose="020B0604020202020204" pitchFamily="34" charset="0"/>
              </a:rPr>
              <a:t>à Justiça, como, também, a relevância social </a:t>
            </a:r>
            <a:r>
              <a:rPr lang="pt-PT" sz="2800" spc="25" dirty="0">
                <a:latin typeface="+mj-lt"/>
                <a:ea typeface="Arial" panose="020B0604020202020204" pitchFamily="34" charset="0"/>
              </a:rPr>
              <a:t>do</a:t>
            </a:r>
            <a:r>
              <a:rPr lang="pt-PT" sz="2800" spc="-235" dirty="0">
                <a:latin typeface="+mj-lt"/>
                <a:ea typeface="Arial" panose="020B0604020202020204" pitchFamily="34" charset="0"/>
              </a:rPr>
              <a:t> </a:t>
            </a:r>
            <a:r>
              <a:rPr lang="pt-PT" sz="2800" spc="-165" dirty="0">
                <a:latin typeface="+mj-lt"/>
                <a:ea typeface="Arial" panose="020B0604020202020204" pitchFamily="34" charset="0"/>
              </a:rPr>
              <a:t>que você propõe.</a:t>
            </a:r>
            <a:endParaRPr lang="pt-BR" sz="2800" spc="-165" dirty="0">
              <a:latin typeface="+mj-lt"/>
              <a:ea typeface="Arial" panose="020B0604020202020204" pitchFamily="34" charset="0"/>
            </a:endParaRPr>
          </a:p>
          <a:p>
            <a:pPr marL="990600" lvl="1" indent="-533400">
              <a:lnSpc>
                <a:spcPct val="110000"/>
              </a:lnSpc>
              <a:buSzPct val="90000"/>
              <a:defRPr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9206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27" y="89647"/>
            <a:ext cx="10304431" cy="824753"/>
          </a:xfrm>
        </p:spPr>
        <p:txBody>
          <a:bodyPr>
            <a:normAutofit fontScale="90000"/>
          </a:bodyPr>
          <a:lstStyle/>
          <a:p>
            <a:r>
              <a:rPr lang="pt-BR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 DA PESQUISA</a:t>
            </a:r>
            <a:r>
              <a:rPr lang="pt-BR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4956" y="914399"/>
            <a:ext cx="10134102" cy="5190565"/>
          </a:xfrm>
        </p:spPr>
        <p:txBody>
          <a:bodyPr>
            <a:normAutofit/>
          </a:bodyPr>
          <a:lstStyle/>
          <a:p>
            <a:pPr lvl="0"/>
            <a:r>
              <a:rPr lang="pt-PT" sz="3600" dirty="0"/>
              <a:t>Alinhe </a:t>
            </a:r>
            <a:r>
              <a:rPr lang="pt-PT" sz="3600" dirty="0" smtClean="0"/>
              <a:t>o objetivo geral </a:t>
            </a:r>
            <a:r>
              <a:rPr lang="pt-PT" sz="3600" dirty="0" smtClean="0"/>
              <a:t>aos </a:t>
            </a:r>
            <a:r>
              <a:rPr lang="pt-PT" sz="3600" dirty="0"/>
              <a:t>objetivos específicos. </a:t>
            </a:r>
            <a:endParaRPr lang="pt-PT" sz="3600" dirty="0" smtClean="0"/>
          </a:p>
          <a:p>
            <a:pPr lvl="0"/>
            <a:r>
              <a:rPr lang="pt-PT" sz="3600" dirty="0" smtClean="0"/>
              <a:t>O </a:t>
            </a:r>
            <a:r>
              <a:rPr lang="pt-PT" sz="3600" dirty="0"/>
              <a:t>objetivo geral é a finalidade básica do projeto de pesquisa como um todo e os objetivos específicos representam seus desdobramentos, sendo que podem ser apresentados sob a forma de questões de estudo, isto é, como perguntas consistentes, claras e concisas.</a:t>
            </a: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24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6120" y="624110"/>
            <a:ext cx="2882280" cy="1280890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OBJETIVOS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977" y="2060848"/>
            <a:ext cx="11663082" cy="4654294"/>
          </a:xfrm>
        </p:spPr>
        <p:txBody>
          <a:bodyPr>
            <a:normAutofit/>
          </a:bodyPr>
          <a:lstStyle/>
          <a:p>
            <a:r>
              <a:rPr lang="pt-BR" sz="2400" b="1" dirty="0"/>
              <a:t>Qual é o alvo da pesquisa? </a:t>
            </a:r>
          </a:p>
          <a:p>
            <a:r>
              <a:rPr lang="pt-BR" sz="2400" b="1" dirty="0"/>
              <a:t>Que fins ela visa atingir? </a:t>
            </a:r>
          </a:p>
          <a:p>
            <a:r>
              <a:rPr lang="pt-BR" sz="2400" b="1" dirty="0"/>
              <a:t>Quais são os aspectos que a questão envolve? </a:t>
            </a:r>
          </a:p>
          <a:p>
            <a:r>
              <a:rPr lang="pt-BR" sz="2400" b="1" dirty="0"/>
              <a:t>Para onde cada um desses aspectos aponta? </a:t>
            </a:r>
          </a:p>
          <a:p>
            <a:r>
              <a:rPr lang="pt-BR" sz="2400" b="1" dirty="0"/>
              <a:t>É a isso que os objetivos se referem. Por se tratar da explicitação do item que, junto com a delimitação da questão, </a:t>
            </a:r>
            <a:r>
              <a:rPr lang="pt-BR" sz="2400" b="1" dirty="0">
                <a:solidFill>
                  <a:srgbClr val="FFFF00"/>
                </a:solidFill>
              </a:rPr>
              <a:t>constitui-se no mais crucial do projeto</a:t>
            </a:r>
            <a:r>
              <a:rPr lang="pt-BR" sz="2400" b="1" dirty="0"/>
              <a:t>, a gama dos objetivos pode ser mais extensa do que sua divisão mais comum em objetivo geral e objetivos específicos.</a:t>
            </a:r>
          </a:p>
        </p:txBody>
      </p:sp>
      <p:pic>
        <p:nvPicPr>
          <p:cNvPr id="9218" name="Picture 2" descr="Resultado de imagem para objetivo da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44624"/>
            <a:ext cx="232921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437" y="577368"/>
            <a:ext cx="9210152" cy="5065786"/>
          </a:xfrm>
        </p:spPr>
        <p:txBody>
          <a:bodyPr>
            <a:normAutofit fontScale="90000"/>
          </a:bodyPr>
          <a:lstStyle/>
          <a:p>
            <a:pPr algn="r"/>
            <a:r>
              <a:rPr lang="pt-PT" b="1" dirty="0">
                <a:solidFill>
                  <a:srgbClr val="FFFF00"/>
                </a:solidFill>
              </a:rPr>
              <a:t>ORIENTAÇÕES PARA ELABORAÇÃO DO PROJETO DE PESQUISA DOS </a:t>
            </a:r>
            <a:r>
              <a:rPr lang="pt-PT" b="1" dirty="0" smtClean="0">
                <a:solidFill>
                  <a:srgbClr val="FFFF00"/>
                </a:solidFill>
              </a:rPr>
              <a:t>CANDIDATOS</a:t>
            </a:r>
            <a:br>
              <a:rPr lang="pt-PT" b="1" dirty="0" smtClean="0">
                <a:solidFill>
                  <a:srgbClr val="FFFF00"/>
                </a:solidFill>
              </a:rPr>
            </a:br>
            <a:r>
              <a:rPr lang="pt-PT" b="1" dirty="0">
                <a:solidFill>
                  <a:srgbClr val="FFFF00"/>
                </a:solidFill>
              </a:rPr>
              <a:t/>
            </a:r>
            <a:br>
              <a:rPr lang="pt-PT" b="1" dirty="0">
                <a:solidFill>
                  <a:srgbClr val="FFFF00"/>
                </a:solidFill>
              </a:rPr>
            </a:br>
            <a:r>
              <a:rPr lang="pt-PT" b="1" dirty="0" smtClean="0"/>
              <a:t>Edital 01/2019</a:t>
            </a:r>
            <a:br>
              <a:rPr lang="pt-PT" b="1" dirty="0" smtClean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>
                <a:solidFill>
                  <a:srgbClr val="FFFF00"/>
                </a:solidFill>
              </a:rPr>
              <a:t>MESTRADO PROFISSIONAL EM DIREITOS HUMANOS E DESENVOLVIMENTO DA JUSTIÇA – PPG/DHJUS</a:t>
            </a:r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271" y="1124744"/>
            <a:ext cx="5486400" cy="4146503"/>
          </a:xfrm>
        </p:spPr>
        <p:txBody>
          <a:bodyPr>
            <a:normAutofit/>
          </a:bodyPr>
          <a:lstStyle/>
          <a:p>
            <a:r>
              <a:rPr lang="pt-BR" sz="2400" b="1" dirty="0"/>
              <a:t>Assim, os objetivos podem também ser de longo prazo ou imediatos, podem ser </a:t>
            </a:r>
            <a:r>
              <a:rPr lang="pt-BR" sz="2400" b="1" dirty="0">
                <a:solidFill>
                  <a:srgbClr val="C00000"/>
                </a:solidFill>
              </a:rPr>
              <a:t>intrínsecos</a:t>
            </a:r>
            <a:r>
              <a:rPr lang="pt-BR" sz="2400" b="1" dirty="0"/>
              <a:t>, quando se referem ao problema que se quer resolver, ou </a:t>
            </a:r>
            <a:r>
              <a:rPr lang="pt-BR" sz="2400" b="1" dirty="0">
                <a:solidFill>
                  <a:srgbClr val="C00000"/>
                </a:solidFill>
              </a:rPr>
              <a:t>extrínsecos</a:t>
            </a:r>
            <a:r>
              <a:rPr lang="pt-BR" sz="2400" b="1" dirty="0"/>
              <a:t>, quando chegam até a explicitação dos resultados </a:t>
            </a:r>
            <a:r>
              <a:rPr lang="pt-BR" sz="2400" b="1" dirty="0" smtClean="0"/>
              <a:t>esperados.</a:t>
            </a:r>
            <a:endParaRPr lang="pt-BR" dirty="0"/>
          </a:p>
        </p:txBody>
      </p:sp>
      <p:pic>
        <p:nvPicPr>
          <p:cNvPr id="10242" name="Picture 2" descr="Resultado de imagem para objetivo da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93" y="157653"/>
            <a:ext cx="5749417" cy="65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27" y="89647"/>
            <a:ext cx="10304431" cy="824753"/>
          </a:xfrm>
        </p:spPr>
        <p:txBody>
          <a:bodyPr>
            <a:normAutofit fontScale="90000"/>
          </a:bodyPr>
          <a:lstStyle/>
          <a:p>
            <a:r>
              <a:rPr lang="pt-BR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 DA PESQUISA</a:t>
            </a:r>
            <a:r>
              <a:rPr lang="pt-BR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4956" y="914400"/>
            <a:ext cx="9739656" cy="5253318"/>
          </a:xfrm>
        </p:spPr>
        <p:txBody>
          <a:bodyPr>
            <a:normAutofit fontScale="92500"/>
          </a:bodyPr>
          <a:lstStyle/>
          <a:p>
            <a:pPr marL="609600" indent="-609600" algn="ctr">
              <a:buSzPct val="90000"/>
              <a:buNone/>
              <a:defRPr/>
            </a:pPr>
            <a:r>
              <a:rPr lang="pt-BR" sz="2400" dirty="0"/>
              <a:t>Os objetivos definem </a:t>
            </a:r>
            <a:r>
              <a:rPr lang="en-US" sz="2400" dirty="0" err="1"/>
              <a:t>quais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resultados</a:t>
            </a:r>
            <a:r>
              <a:rPr lang="en-US" sz="2400" dirty="0"/>
              <a:t> que </a:t>
            </a:r>
            <a:r>
              <a:rPr lang="en-US" sz="2400" dirty="0" err="1"/>
              <a:t>voc</a:t>
            </a:r>
            <a:r>
              <a:rPr lang="pt-BR" sz="2400" dirty="0"/>
              <a:t>ê</a:t>
            </a:r>
            <a:r>
              <a:rPr lang="en-US" sz="2400" dirty="0"/>
              <a:t> </a:t>
            </a:r>
            <a:r>
              <a:rPr lang="en-US" sz="2400" dirty="0" err="1"/>
              <a:t>pretende</a:t>
            </a:r>
            <a:r>
              <a:rPr lang="en-US" sz="2400" dirty="0"/>
              <a:t> </a:t>
            </a:r>
            <a:r>
              <a:rPr lang="en-US" sz="2400" dirty="0" err="1"/>
              <a:t>alcançar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qual</a:t>
            </a:r>
            <a:r>
              <a:rPr lang="en-US" sz="2400" dirty="0"/>
              <a:t> a </a:t>
            </a:r>
            <a:r>
              <a:rPr lang="en-US" sz="2400" dirty="0" err="1"/>
              <a:t>contribuição</a:t>
            </a:r>
            <a:r>
              <a:rPr lang="en-US" sz="2400" dirty="0"/>
              <a:t> que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pesquisa</a:t>
            </a:r>
            <a:r>
              <a:rPr lang="en-US" sz="2400" dirty="0"/>
              <a:t> </a:t>
            </a:r>
            <a:r>
              <a:rPr lang="en-US" sz="2400" dirty="0" err="1"/>
              <a:t>irá</a:t>
            </a:r>
            <a:r>
              <a:rPr lang="en-US" sz="2400" dirty="0"/>
              <a:t> </a:t>
            </a:r>
            <a:r>
              <a:rPr lang="en-US" sz="2400" dirty="0" err="1" smtClean="0"/>
              <a:t>dar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marL="990600" lvl="1" indent="-533400">
              <a:buSzPct val="90000"/>
              <a:buNone/>
              <a:defRPr/>
            </a:pPr>
            <a:r>
              <a:rPr lang="pt-BR" sz="2400" dirty="0"/>
              <a:t>Utilize linguagem clara e direta: </a:t>
            </a:r>
            <a:r>
              <a:rPr lang="pt-BR" sz="2400" b="1" dirty="0">
                <a:solidFill>
                  <a:srgbClr val="FFFF00"/>
                </a:solidFill>
              </a:rPr>
              <a:t>“O objetivo desta pesquisa é ...”</a:t>
            </a:r>
          </a:p>
          <a:p>
            <a:pPr marL="990600" lvl="1" indent="-533400">
              <a:buSzPct val="90000"/>
              <a:buNone/>
              <a:defRPr/>
            </a:pPr>
            <a:endParaRPr lang="pt-BR" sz="2400" b="1" dirty="0">
              <a:solidFill>
                <a:srgbClr val="006600"/>
              </a:solidFill>
            </a:endParaRPr>
          </a:p>
          <a:p>
            <a:pPr marL="990600" lvl="1" indent="-533400">
              <a:buSzPct val="90000"/>
              <a:buFont typeface="Wingdings" panose="05000000000000000000" pitchFamily="2" charset="2"/>
              <a:buChar char="ü"/>
              <a:defRPr/>
            </a:pPr>
            <a:r>
              <a:rPr lang="pt-BR" sz="2400" b="1" i="1" u="sng" dirty="0"/>
              <a:t>Objetivo geral</a:t>
            </a:r>
            <a:r>
              <a:rPr lang="pt-BR" sz="2400" b="1" dirty="0"/>
              <a:t>: </a:t>
            </a:r>
          </a:p>
          <a:p>
            <a:pPr marL="1371600" lvl="2" indent="-457200">
              <a:buSzPct val="90000"/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D</a:t>
            </a:r>
            <a:r>
              <a:rPr lang="pt-BR" sz="2400" dirty="0" err="1"/>
              <a:t>etermine</a:t>
            </a:r>
            <a:r>
              <a:rPr lang="pt-BR" sz="2400" dirty="0"/>
              <a:t> com clareza e objetividade o que se almeja com a pesquisa.</a:t>
            </a:r>
          </a:p>
          <a:p>
            <a:pPr marL="1371600" lvl="2" indent="-457200">
              <a:buSzPct val="90000"/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 marL="990600" lvl="1" indent="-533400">
              <a:buSzPct val="90000"/>
              <a:buFont typeface="Wingdings" panose="05000000000000000000" pitchFamily="2" charset="2"/>
              <a:buChar char="ü"/>
              <a:defRPr/>
            </a:pPr>
            <a:r>
              <a:rPr lang="pt-BR" sz="2400" b="1" i="1" u="sng" dirty="0"/>
              <a:t>Objetivos específicos</a:t>
            </a:r>
            <a:r>
              <a:rPr lang="pt-BR" sz="2400" b="1" dirty="0"/>
              <a:t>:</a:t>
            </a:r>
          </a:p>
          <a:p>
            <a:pPr marL="1371600" lvl="2" indent="-457200">
              <a:buSzPct val="90000"/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Aprofunde as intenções expressas nos objetivos gerais: mapear, identificar, levantar, diagnosticar, traçar o perfil, avaliar, comparar, </a:t>
            </a:r>
            <a:r>
              <a:rPr lang="pt-BR" sz="2400" dirty="0" smtClean="0"/>
              <a:t>demonstrar, coletar, ...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923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259"/>
            <a:ext cx="12191999" cy="70821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METODOLOGIA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498" y="1084824"/>
            <a:ext cx="9927913" cy="4751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PT" sz="2800" dirty="0"/>
              <a:t>Este é o espaço para informar como se pretende realizar a pesquisa na prática. </a:t>
            </a:r>
            <a:endParaRPr lang="pt-PT" sz="2800" dirty="0" smtClean="0"/>
          </a:p>
          <a:p>
            <a:pPr lvl="0"/>
            <a:r>
              <a:rPr lang="pt-PT" sz="2800" dirty="0" smtClean="0"/>
              <a:t>Descrever </a:t>
            </a:r>
            <a:r>
              <a:rPr lang="pt-PT" sz="2800" dirty="0"/>
              <a:t>como será realizada a pesquisa. É uma descrição técnica de como será desenvolvido o trabalho. Devem estar detalhadas, de forma lógica e linear, todas as etapas do projeto</a:t>
            </a:r>
            <a:r>
              <a:rPr lang="pt-PT" sz="2800" dirty="0" smtClean="0"/>
              <a:t>.</a:t>
            </a:r>
          </a:p>
          <a:p>
            <a:pPr lvl="0"/>
            <a:r>
              <a:rPr lang="pt-BR" sz="2800" dirty="0"/>
              <a:t>Indicação dos </a:t>
            </a:r>
            <a:r>
              <a:rPr lang="pt-BR" sz="2800" u="sng" dirty="0"/>
              <a:t>métodos</a:t>
            </a:r>
            <a:r>
              <a:rPr lang="pt-BR" sz="2800" dirty="0"/>
              <a:t> e </a:t>
            </a:r>
            <a:r>
              <a:rPr lang="pt-BR" sz="2800" u="sng" dirty="0"/>
              <a:t>técnicas</a:t>
            </a:r>
            <a:r>
              <a:rPr lang="pt-BR" sz="2800" dirty="0"/>
              <a:t> a serem </a:t>
            </a:r>
            <a:r>
              <a:rPr lang="pt-BR" sz="2800" dirty="0" smtClean="0"/>
              <a:t>utilizados.</a:t>
            </a:r>
          </a:p>
          <a:p>
            <a:pPr lvl="0"/>
            <a:r>
              <a:rPr lang="pt-BR" sz="2800" dirty="0"/>
              <a:t>Identificação das fontes de pesquisa bibliográfica ou </a:t>
            </a:r>
            <a:r>
              <a:rPr lang="pt-BR" sz="2800" dirty="0" smtClean="0"/>
              <a:t>eletrônica.</a:t>
            </a:r>
          </a:p>
          <a:p>
            <a:r>
              <a:rPr lang="pt-BR" sz="2800" dirty="0"/>
              <a:t>Configuração do universo de pesquisa e da técnica de amostragem utilizada.   </a:t>
            </a:r>
          </a:p>
          <a:p>
            <a:pPr marL="0" lv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83636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976" y="264880"/>
            <a:ext cx="9690848" cy="149220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METODOLOGIA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15081" t="16465" r="44306" b="41905"/>
          <a:stretch/>
        </p:blipFill>
        <p:spPr bwMode="auto">
          <a:xfrm>
            <a:off x="259976" y="1545771"/>
            <a:ext cx="11501718" cy="5047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46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250" y="472867"/>
            <a:ext cx="8596668" cy="13208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QUANTO A ABORDAGEM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3074" name="Picture 2" descr="Resultado de imagem para PESQUISA QUALIT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51" y="1725301"/>
            <a:ext cx="5939327" cy="445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METODOLOGIA da pesquisa qualitativa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89519"/>
            <a:ext cx="8697402" cy="4451844"/>
          </a:xfrm>
        </p:spPr>
        <p:txBody>
          <a:bodyPr>
            <a:normAutofit/>
          </a:bodyPr>
          <a:lstStyle/>
          <a:p>
            <a:pPr lvl="1"/>
            <a:r>
              <a:rPr lang="pt-BR" sz="2200" b="1" dirty="0"/>
              <a:t> </a:t>
            </a:r>
            <a:r>
              <a:rPr lang="pt-BR" sz="2200" dirty="0"/>
              <a:t>Não se preocupa com relação aos números, mas sim com relação ao aprofundamento e de como ela será compreendida pelas pessoas. </a:t>
            </a:r>
            <a:endParaRPr lang="pt-BR" sz="2200" dirty="0" smtClean="0"/>
          </a:p>
          <a:p>
            <a:pPr lvl="1"/>
            <a:r>
              <a:rPr lang="pt-BR" sz="2200" dirty="0" smtClean="0"/>
              <a:t>Os </a:t>
            </a:r>
            <a:r>
              <a:rPr lang="pt-BR" sz="2200" dirty="0"/>
              <a:t>pesquisadores que utilizam este método procuram explicar o porquê das coisas, explorando o que necessita ser feito sem identificar os valores que se reprimem a prova de dados, porque os dados analisados por este método não estão baseados </a:t>
            </a:r>
            <a:r>
              <a:rPr lang="pt-BR" sz="2200" dirty="0" smtClean="0"/>
              <a:t>em números, embora possa se utilizar de tabelas, gráficos, etc. </a:t>
            </a:r>
          </a:p>
          <a:p>
            <a:pPr lvl="1"/>
            <a:r>
              <a:rPr lang="pt-BR" sz="2200" dirty="0" smtClean="0"/>
              <a:t>A análise trata de explicar os números contextualizando-os no “porquê” das coisas.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983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181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PESQUISA QUALITATIVA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16208"/>
            <a:ext cx="8596668" cy="449658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Os </a:t>
            </a:r>
            <a:r>
              <a:rPr lang="pt-BR" sz="2400" dirty="0"/>
              <a:t>pesquisadores que adotam a </a:t>
            </a:r>
            <a:r>
              <a:rPr lang="pt-BR" sz="2400" b="1" dirty="0">
                <a:solidFill>
                  <a:srgbClr val="FFFF00"/>
                </a:solidFill>
              </a:rPr>
              <a:t>abordagem qualitativa </a:t>
            </a:r>
            <a:r>
              <a:rPr lang="pt-BR" sz="2400" dirty="0"/>
              <a:t>opõem-se ao pressuposto que defende um modelo único de pesquisa para todas as ciências, já que as ciências sociais têm sua especificidade, o que pressupõe uma metodologia própria. </a:t>
            </a:r>
            <a:endParaRPr lang="pt-BR" sz="2400" dirty="0" smtClean="0"/>
          </a:p>
          <a:p>
            <a:r>
              <a:rPr lang="pt-BR" sz="2400" dirty="0" smtClean="0"/>
              <a:t>Assim</a:t>
            </a:r>
            <a:r>
              <a:rPr lang="pt-BR" sz="2400" dirty="0"/>
              <a:t>, os pesquisadores qualitativos recusam o modelo positivista aplicado ao estudo da vida social, uma vez que o pesquisador não pode fazer julgamentos nem permitir que seus preconceitos e crenças contaminem a pesquisa (GOLDENBERG, 1997, p. 34).</a:t>
            </a:r>
          </a:p>
        </p:txBody>
      </p:sp>
    </p:spTree>
    <p:extLst>
      <p:ext uri="{BB962C8B-B14F-4D97-AF65-F5344CB8AC3E}">
        <p14:creationId xmlns:p14="http://schemas.microsoft.com/office/powerpoint/2010/main" val="4538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58027"/>
            <a:ext cx="8596668" cy="5383336"/>
          </a:xfrm>
        </p:spPr>
        <p:txBody>
          <a:bodyPr>
            <a:normAutofit lnSpcReduction="10000"/>
          </a:bodyPr>
          <a:lstStyle/>
          <a:p>
            <a:r>
              <a:rPr lang="pt-BR" sz="2000" b="1" dirty="0"/>
              <a:t>A pesquisa qualitativa preocupa-se, portanto, com aspectos da realidade que não podem ser quantificados, centrando-se na compreensão e explicação da </a:t>
            </a:r>
            <a:r>
              <a:rPr lang="pt-BR" sz="2000" b="1" dirty="0" err="1"/>
              <a:t>dinâ</a:t>
            </a:r>
            <a:r>
              <a:rPr lang="pt-BR" sz="2000" b="1" dirty="0"/>
              <a:t>- mica das relações sociais. </a:t>
            </a:r>
            <a:endParaRPr lang="pt-BR" sz="2000" b="1" dirty="0" smtClean="0"/>
          </a:p>
          <a:p>
            <a:r>
              <a:rPr lang="pt-BR" sz="2000" b="1" dirty="0" smtClean="0"/>
              <a:t>Para </a:t>
            </a:r>
            <a:r>
              <a:rPr lang="pt-BR" sz="2000" b="1" dirty="0" err="1"/>
              <a:t>Minayo</a:t>
            </a:r>
            <a:r>
              <a:rPr lang="pt-BR" sz="2000" b="1" dirty="0"/>
              <a:t> (2001), a pesquisa qualitativa trabalha com o universo de significados, motivos, aspirações, crenças, valores e atitudes, o que corresponde a um espaço mais profundo das relações, dos processos e dos fenômenos que não podem ser reduzidos à operacionalização de variáveis. </a:t>
            </a:r>
            <a:endParaRPr lang="pt-BR" sz="2000" b="1" dirty="0" smtClean="0"/>
          </a:p>
          <a:p>
            <a:r>
              <a:rPr lang="pt-BR" sz="2000" b="1" dirty="0"/>
              <a:t>A</a:t>
            </a:r>
            <a:r>
              <a:rPr lang="pt-BR" sz="2000" b="1" dirty="0" smtClean="0"/>
              <a:t>plicada </a:t>
            </a:r>
            <a:r>
              <a:rPr lang="pt-BR" sz="2000" b="1" dirty="0"/>
              <a:t>inicialmente em estudos de Antropologia e Sociologia, como contraponto à pesquisa quantitativa dominante, tem alargado seu campo de atuação a áreas como a </a:t>
            </a:r>
            <a:r>
              <a:rPr lang="pt-BR" sz="2000" b="1" dirty="0" smtClean="0"/>
              <a:t>Psicologia </a:t>
            </a:r>
            <a:r>
              <a:rPr lang="pt-BR" sz="2000" b="1" dirty="0"/>
              <a:t>e a </a:t>
            </a:r>
            <a:r>
              <a:rPr lang="pt-BR" sz="2000" b="1" dirty="0" smtClean="0"/>
              <a:t>Educação</a:t>
            </a:r>
            <a:r>
              <a:rPr lang="pt-BR" sz="2000" b="1" dirty="0"/>
              <a:t>. </a:t>
            </a:r>
            <a:endParaRPr lang="pt-BR" sz="2000" b="1" dirty="0" smtClean="0"/>
          </a:p>
          <a:p>
            <a:r>
              <a:rPr lang="pt-BR" sz="2000" b="1" dirty="0" smtClean="0"/>
              <a:t>A </a:t>
            </a:r>
            <a:r>
              <a:rPr lang="pt-BR" sz="2000" b="1" dirty="0"/>
              <a:t>pesquisa qualitativa é criticada por seu empirismo, pela subjetividade e pelo envolvimento emocional do pesquisador (MINAYO, 2001, p. 14</a:t>
            </a:r>
            <a:r>
              <a:rPr lang="pt-BR" sz="2000" b="1" dirty="0" smtClean="0"/>
              <a:t>).</a:t>
            </a:r>
          </a:p>
          <a:p>
            <a:r>
              <a:rPr lang="pt-BR" sz="2000" dirty="0">
                <a:solidFill>
                  <a:srgbClr val="FFFF00"/>
                </a:solidFill>
              </a:rPr>
              <a:t>As características da pesquisa qualitativa são: objetivação do fenômeno; hierarquização das ações de descrever, compreender, </a:t>
            </a:r>
            <a:r>
              <a:rPr lang="pt-BR" sz="2000" dirty="0" smtClean="0">
                <a:solidFill>
                  <a:srgbClr val="FFFF00"/>
                </a:solidFill>
              </a:rPr>
              <a:t>explicar...</a:t>
            </a:r>
            <a:endParaRPr lang="pt-B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Metodologia de Pesquisa </a:t>
            </a:r>
            <a:r>
              <a:rPr lang="pt-BR" b="1" dirty="0">
                <a:solidFill>
                  <a:srgbClr val="FFFF00"/>
                </a:solidFill>
              </a:rPr>
              <a:t>Quantitativa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49835"/>
            <a:ext cx="5757649" cy="4204016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Diferente da pesquisa qualitativa, este método busca por resultados que possam ser quantificados, pelo meio da coleta de dados sem instrumentos formais e estruturados de uma maneira mais organizada e intuitiva.</a:t>
            </a:r>
            <a:r>
              <a:rPr lang="pt-BR" dirty="0"/>
              <a:t> </a:t>
            </a:r>
          </a:p>
        </p:txBody>
      </p:sp>
      <p:pic>
        <p:nvPicPr>
          <p:cNvPr id="4" name="Imagem 3" descr="Resultado de imagem para PESQUISA QUANTITATIV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7" b="30950"/>
          <a:stretch/>
        </p:blipFill>
        <p:spPr bwMode="auto">
          <a:xfrm>
            <a:off x="6573982" y="2605293"/>
            <a:ext cx="5400040" cy="269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85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29693" t="32012" r="30232" b="33742"/>
          <a:stretch/>
        </p:blipFill>
        <p:spPr bwMode="auto">
          <a:xfrm>
            <a:off x="3953436" y="242048"/>
            <a:ext cx="7781365" cy="6374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Resultado de imagem para PESQUISA QUALITATI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322" r="-211" b="10947"/>
          <a:stretch/>
        </p:blipFill>
        <p:spPr bwMode="auto">
          <a:xfrm>
            <a:off x="177425" y="2373216"/>
            <a:ext cx="3497268" cy="23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2519"/>
            <a:ext cx="12192000" cy="648446"/>
          </a:xfrm>
          <a:solidFill>
            <a:srgbClr val="EABCB8"/>
          </a:solidFill>
          <a:ln>
            <a:solidFill>
              <a:schemeClr val="tx1">
                <a:lumMod val="65000"/>
              </a:schemeClr>
            </a:solidFill>
          </a:ln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FORMATAÇÃO DO TEXTO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12" y="770965"/>
            <a:ext cx="10282517" cy="58808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PT" sz="2400" b="1" dirty="0">
                <a:solidFill>
                  <a:schemeClr val="tx1"/>
                </a:solidFill>
              </a:rPr>
              <a:t>O objeto da proposta de pesquisa deve tratar de tema de relevância para as linhas de pesquisa do </a:t>
            </a:r>
            <a:r>
              <a:rPr lang="pt-PT" sz="2400" b="1" dirty="0" smtClean="0">
                <a:solidFill>
                  <a:schemeClr val="tx1"/>
                </a:solidFill>
              </a:rPr>
              <a:t>PPG/DHJUS (Direitos Humanos e Fundamentos da Justiça (Linha 1); Direitos Humanos e Desenvolvimento da Justiça (Linha 2), </a:t>
            </a:r>
          </a:p>
          <a:p>
            <a:pPr>
              <a:lnSpc>
                <a:spcPct val="150000"/>
              </a:lnSpc>
            </a:pPr>
            <a:r>
              <a:rPr lang="pt-PT" sz="2400" b="1" dirty="0" smtClean="0">
                <a:solidFill>
                  <a:srgbClr val="FFFF00"/>
                </a:solidFill>
              </a:rPr>
              <a:t>Apresentar a proposta de </a:t>
            </a:r>
            <a:r>
              <a:rPr lang="pt-PT" sz="2400" b="1" dirty="0">
                <a:solidFill>
                  <a:srgbClr val="FFFF00"/>
                </a:solidFill>
              </a:rPr>
              <a:t>maneira clara, ocupando no máximo </a:t>
            </a:r>
            <a:r>
              <a:rPr lang="pt-PT" sz="2400" b="1" u="sng" dirty="0">
                <a:solidFill>
                  <a:srgbClr val="FFFF00"/>
                </a:solidFill>
              </a:rPr>
              <a:t>15 (quinze) </a:t>
            </a:r>
            <a:r>
              <a:rPr lang="pt-PT" sz="2400" b="1" u="sng" dirty="0" smtClean="0">
                <a:solidFill>
                  <a:srgbClr val="FFFF00"/>
                </a:solidFill>
              </a:rPr>
              <a:t>páginas, </a:t>
            </a:r>
          </a:p>
          <a:p>
            <a:pPr>
              <a:lnSpc>
                <a:spcPct val="150000"/>
              </a:lnSpc>
            </a:pPr>
            <a:r>
              <a:rPr lang="pt-PT" sz="2400" b="1" dirty="0">
                <a:solidFill>
                  <a:srgbClr val="FFFF00"/>
                </a:solidFill>
              </a:rPr>
              <a:t>T</a:t>
            </a:r>
            <a:r>
              <a:rPr lang="pt-PT" sz="2400" b="1" dirty="0" smtClean="0">
                <a:solidFill>
                  <a:srgbClr val="FFFF00"/>
                </a:solidFill>
              </a:rPr>
              <a:t>amanho </a:t>
            </a:r>
            <a:r>
              <a:rPr lang="pt-PT" sz="2400" b="1" dirty="0">
                <a:solidFill>
                  <a:srgbClr val="FFFF00"/>
                </a:solidFill>
              </a:rPr>
              <a:t>A4, </a:t>
            </a:r>
            <a:r>
              <a:rPr lang="pt-PT" sz="2400" b="1" dirty="0" smtClean="0">
                <a:solidFill>
                  <a:srgbClr val="FFFF00"/>
                </a:solidFill>
              </a:rPr>
              <a:t>incluindo </a:t>
            </a:r>
            <a:r>
              <a:rPr lang="pt-PT" sz="2400" b="1" dirty="0">
                <a:solidFill>
                  <a:srgbClr val="FFFF00"/>
                </a:solidFill>
              </a:rPr>
              <a:t>página de </a:t>
            </a:r>
            <a:r>
              <a:rPr lang="pt-PT" sz="2400" b="1" dirty="0" smtClean="0">
                <a:solidFill>
                  <a:srgbClr val="FFFF00"/>
                </a:solidFill>
              </a:rPr>
              <a:t>rosto (capa) </a:t>
            </a:r>
            <a:r>
              <a:rPr lang="pt-PT" sz="2400" b="1" dirty="0">
                <a:solidFill>
                  <a:srgbClr val="FFFF00"/>
                </a:solidFill>
              </a:rPr>
              <a:t>e eventuais </a:t>
            </a:r>
            <a:r>
              <a:rPr lang="pt-PT" sz="2400" b="1" dirty="0" smtClean="0">
                <a:solidFill>
                  <a:srgbClr val="FFFF00"/>
                </a:solidFill>
              </a:rPr>
              <a:t>anexos, </a:t>
            </a:r>
          </a:p>
          <a:p>
            <a:pPr>
              <a:lnSpc>
                <a:spcPct val="150000"/>
              </a:lnSpc>
            </a:pPr>
            <a:r>
              <a:rPr lang="pt-PT" sz="2400" b="1" dirty="0" smtClean="0">
                <a:solidFill>
                  <a:srgbClr val="FFFF00"/>
                </a:solidFill>
              </a:rPr>
              <a:t>Espaço entrelinhas 1,5 </a:t>
            </a:r>
            <a:r>
              <a:rPr lang="pt-PT" sz="2400" b="1" dirty="0">
                <a:solidFill>
                  <a:srgbClr val="FFFF00"/>
                </a:solidFill>
              </a:rPr>
              <a:t>cm, </a:t>
            </a:r>
            <a:endParaRPr lang="pt-PT" sz="24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2400" b="1" dirty="0" smtClean="0">
                <a:solidFill>
                  <a:srgbClr val="FFFF00"/>
                </a:solidFill>
              </a:rPr>
              <a:t>Fontes </a:t>
            </a:r>
            <a:r>
              <a:rPr lang="pt-PT" sz="2400" b="1" dirty="0">
                <a:solidFill>
                  <a:srgbClr val="FFFF00"/>
                </a:solidFill>
              </a:rPr>
              <a:t>Arial ou Times 12 pt, </a:t>
            </a:r>
            <a:endParaRPr lang="pt-PT" sz="24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2400" b="1" dirty="0" smtClean="0">
                <a:solidFill>
                  <a:srgbClr val="FFFF00"/>
                </a:solidFill>
              </a:rPr>
              <a:t>Margens </a:t>
            </a:r>
            <a:r>
              <a:rPr lang="pt-PT" sz="2400" b="1" dirty="0">
                <a:solidFill>
                  <a:srgbClr val="FFFF00"/>
                </a:solidFill>
              </a:rPr>
              <a:t>de 2,5 </a:t>
            </a:r>
            <a:r>
              <a:rPr lang="pt-PT" sz="2400" b="1" dirty="0" smtClean="0">
                <a:solidFill>
                  <a:srgbClr val="FFFF00"/>
                </a:solidFill>
              </a:rPr>
              <a:t>cm (direita, superior, esquerda, inferior).</a:t>
            </a:r>
          </a:p>
          <a:p>
            <a:pPr>
              <a:lnSpc>
                <a:spcPct val="150000"/>
              </a:lnSpc>
            </a:pPr>
            <a:r>
              <a:rPr lang="pt-PT" sz="2400" b="1" dirty="0" smtClean="0">
                <a:solidFill>
                  <a:srgbClr val="FFFF00"/>
                </a:solidFill>
              </a:rPr>
              <a:t>Paragrafação (entrada) 1,25 cm;</a:t>
            </a:r>
          </a:p>
          <a:p>
            <a:pPr>
              <a:lnSpc>
                <a:spcPct val="150000"/>
              </a:lnSpc>
            </a:pPr>
            <a:r>
              <a:rPr lang="pt-PT" sz="2400" b="1" dirty="0" smtClean="0">
                <a:solidFill>
                  <a:srgbClr val="FFFF00"/>
                </a:solidFill>
              </a:rPr>
              <a:t>Para citações de até 3 linhas permanecer no corpo do texto;</a:t>
            </a:r>
          </a:p>
          <a:p>
            <a:pPr>
              <a:lnSpc>
                <a:spcPct val="150000"/>
              </a:lnSpc>
            </a:pPr>
            <a:r>
              <a:rPr lang="pt-PT" sz="2400" b="1" dirty="0" smtClean="0">
                <a:solidFill>
                  <a:srgbClr val="FFFF00"/>
                </a:solidFill>
              </a:rPr>
              <a:t>Para citações acima de 4  linhas com recuo de 4cm, entrelinhas simples, fonte tamanho 10.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rgbClr val="FFFF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0395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QUANTO À NATUREZA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139" y="3187581"/>
            <a:ext cx="5277661" cy="3439552"/>
          </a:xfrm>
        </p:spPr>
        <p:txBody>
          <a:bodyPr>
            <a:normAutofit fontScale="85000" lnSpcReduction="10000"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PESQUISA </a:t>
            </a:r>
            <a:r>
              <a:rPr lang="pt-BR" sz="3200" b="1" dirty="0" smtClean="0">
                <a:solidFill>
                  <a:srgbClr val="FFFF00"/>
                </a:solidFill>
              </a:rPr>
              <a:t>BÁSICA</a:t>
            </a:r>
          </a:p>
          <a:p>
            <a:endParaRPr lang="pt-BR" sz="3200" dirty="0"/>
          </a:p>
          <a:p>
            <a:r>
              <a:rPr lang="pt-BR" sz="3200" dirty="0"/>
              <a:t>Objetiva gerar conhecimentos novos, úteis para o avanço da Ciência, sem aplicação prática prevista. </a:t>
            </a:r>
            <a:endParaRPr lang="pt-BR" sz="3200" dirty="0" smtClean="0"/>
          </a:p>
          <a:p>
            <a:r>
              <a:rPr lang="pt-BR" sz="3200" dirty="0" smtClean="0"/>
              <a:t>Envolve </a:t>
            </a:r>
            <a:r>
              <a:rPr lang="pt-BR" sz="3200" dirty="0"/>
              <a:t>verdades e interesses universais.</a:t>
            </a:r>
          </a:p>
        </p:txBody>
      </p:sp>
      <p:sp useBgFill="1">
        <p:nvSpPr>
          <p:cNvPr id="4" name="Retângulo 3"/>
          <p:cNvSpPr/>
          <p:nvPr/>
        </p:nvSpPr>
        <p:spPr>
          <a:xfrm>
            <a:off x="5491762" y="1362635"/>
            <a:ext cx="6700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Open Sans"/>
              </a:rPr>
              <a:t>Pesquisa básica consiste na realização de trabalhos teóricos ou experimentais, cuja finalidade principal seja a aquisição de novos conhecimentos sobre os fundamentos de fenômenos e fatos observáveis, sem objetivo particular de aplicação ou utilização.</a:t>
            </a:r>
            <a:r>
              <a:rPr lang="pt-BR" sz="2400" dirty="0">
                <a:solidFill>
                  <a:srgbClr val="666666"/>
                </a:solidFill>
                <a:latin typeface="Open Sans"/>
              </a:rPr>
              <a:t> (Fonte: </a:t>
            </a:r>
            <a:r>
              <a:rPr lang="pt-BR" sz="2400" dirty="0">
                <a:solidFill>
                  <a:srgbClr val="008000"/>
                </a:solidFill>
                <a:latin typeface="Open Sans"/>
                <a:hlinkClick r:id="rId2"/>
              </a:rPr>
              <a:t>Manual de </a:t>
            </a:r>
            <a:r>
              <a:rPr lang="pt-BR" sz="2400" dirty="0" err="1">
                <a:solidFill>
                  <a:srgbClr val="008000"/>
                </a:solidFill>
                <a:latin typeface="Open Sans"/>
                <a:hlinkClick r:id="rId2"/>
              </a:rPr>
              <a:t>Frascati</a:t>
            </a:r>
            <a:r>
              <a:rPr lang="pt-BR" sz="2400" dirty="0">
                <a:solidFill>
                  <a:srgbClr val="666666"/>
                </a:solidFill>
                <a:latin typeface="Open Sans"/>
              </a:rPr>
              <a:t>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43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À NATUREZA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598" y="3324314"/>
            <a:ext cx="8596668" cy="3434895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PESQUISA APLICADA</a:t>
            </a:r>
            <a:endParaRPr lang="pt-BR" sz="3200" dirty="0" smtClean="0"/>
          </a:p>
          <a:p>
            <a:r>
              <a:rPr lang="pt-BR" sz="3200" dirty="0" smtClean="0"/>
              <a:t>Objetiva </a:t>
            </a:r>
            <a:r>
              <a:rPr lang="pt-BR" sz="3200" dirty="0"/>
              <a:t>gerar conhecimentos para aplicação prática, dirigidos à solução de problemas específicos. </a:t>
            </a:r>
            <a:endParaRPr lang="pt-BR" sz="3200" dirty="0" smtClean="0"/>
          </a:p>
          <a:p>
            <a:r>
              <a:rPr lang="pt-BR" sz="3200" dirty="0" smtClean="0"/>
              <a:t>Envolve </a:t>
            </a:r>
            <a:r>
              <a:rPr lang="pt-BR" sz="3200" dirty="0"/>
              <a:t>verdades e interesses locais.</a:t>
            </a:r>
          </a:p>
        </p:txBody>
      </p:sp>
      <p:sp useBgFill="1">
        <p:nvSpPr>
          <p:cNvPr id="4" name="Retângulo 3"/>
          <p:cNvSpPr/>
          <p:nvPr/>
        </p:nvSpPr>
        <p:spPr>
          <a:xfrm>
            <a:off x="5995266" y="1385322"/>
            <a:ext cx="6196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Open Sans"/>
              </a:rPr>
              <a:t>C</a:t>
            </a:r>
            <a:r>
              <a:rPr lang="pt-BR" sz="2400" dirty="0" smtClean="0">
                <a:latin typeface="Open Sans"/>
              </a:rPr>
              <a:t>onsiste </a:t>
            </a:r>
            <a:r>
              <a:rPr lang="pt-BR" sz="2400" dirty="0">
                <a:latin typeface="Open Sans"/>
              </a:rPr>
              <a:t>na realização de trabalhos originais com finalidade de aquisição de novos conhecimentos, porém dirigida primariamente para um determinado fim ou objetivo prático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625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Como </a:t>
            </a:r>
            <a:r>
              <a:rPr lang="pt-BR" b="1" dirty="0" smtClean="0">
                <a:solidFill>
                  <a:srgbClr val="FFFF00"/>
                </a:solidFill>
              </a:rPr>
              <a:t>classificar </a:t>
            </a:r>
            <a:r>
              <a:rPr lang="pt-BR" b="1" dirty="0">
                <a:solidFill>
                  <a:srgbClr val="FFFF00"/>
                </a:solidFill>
              </a:rPr>
              <a:t>os tipos de pesquisa?</a:t>
            </a:r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2142" y="1734797"/>
            <a:ext cx="8619858" cy="4417661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Se classificarmos </a:t>
            </a:r>
            <a:r>
              <a:rPr lang="pt-BR" sz="3200" b="1" dirty="0"/>
              <a:t>as pesquisas levando em conta o nível de profundidade do estudo, teremos três grandes grupos</a:t>
            </a:r>
            <a:r>
              <a:rPr lang="pt-BR" sz="3200" b="1" dirty="0" smtClean="0"/>
              <a:t>:</a:t>
            </a:r>
            <a:endParaRPr lang="pt-BR" sz="3200" b="1" dirty="0" smtClean="0">
              <a:solidFill>
                <a:srgbClr val="FFFF00"/>
              </a:solidFill>
            </a:endParaRPr>
          </a:p>
          <a:p>
            <a:r>
              <a:rPr lang="pt-BR" sz="3200" dirty="0" smtClean="0"/>
              <a:t>1 - pesquisa exploratória; </a:t>
            </a:r>
          </a:p>
          <a:p>
            <a:r>
              <a:rPr lang="pt-BR" sz="3200" dirty="0" smtClean="0"/>
              <a:t>2- Pesquisa </a:t>
            </a:r>
            <a:r>
              <a:rPr lang="pt-BR" sz="3200" dirty="0"/>
              <a:t>descritiva; </a:t>
            </a:r>
            <a:endParaRPr lang="pt-BR" sz="3200" dirty="0" smtClean="0"/>
          </a:p>
          <a:p>
            <a:r>
              <a:rPr lang="pt-BR" sz="3200" dirty="0" smtClean="0"/>
              <a:t>3 -pesquisa explicativa.</a:t>
            </a:r>
            <a:endParaRPr lang="pt-BR" sz="3200" dirty="0"/>
          </a:p>
        </p:txBody>
      </p:sp>
      <p:pic>
        <p:nvPicPr>
          <p:cNvPr id="4098" name="Picture 2" descr="Resultado de imagem para TIPOS DE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7223"/>
            <a:ext cx="3572142" cy="26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aos objetivos (GIL, 2008)</a:t>
            </a:r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1502" y="1649338"/>
            <a:ext cx="8920498" cy="4999289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1. </a:t>
            </a:r>
            <a:r>
              <a:rPr lang="pt-BR" sz="2800" b="1" dirty="0">
                <a:solidFill>
                  <a:srgbClr val="FFFF00"/>
                </a:solidFill>
              </a:rPr>
              <a:t>Pesquisa </a:t>
            </a:r>
            <a:r>
              <a:rPr lang="pt-BR" sz="2800" b="1" dirty="0" smtClean="0">
                <a:solidFill>
                  <a:srgbClr val="FFFF00"/>
                </a:solidFill>
              </a:rPr>
              <a:t>Exploratória</a:t>
            </a:r>
          </a:p>
          <a:p>
            <a:pPr lvl="1"/>
            <a:r>
              <a:rPr lang="pt-BR" sz="2800" dirty="0" smtClean="0"/>
              <a:t>Proporcionar </a:t>
            </a:r>
            <a:r>
              <a:rPr lang="pt-BR" sz="2800" dirty="0"/>
              <a:t>maior familiaridade com o problema (explicitá-lo). </a:t>
            </a:r>
            <a:endParaRPr lang="pt-BR" sz="2800" dirty="0" smtClean="0"/>
          </a:p>
          <a:p>
            <a:pPr lvl="1"/>
            <a:r>
              <a:rPr lang="pt-BR" sz="2800" dirty="0" smtClean="0"/>
              <a:t>Pode </a:t>
            </a:r>
            <a:r>
              <a:rPr lang="pt-BR" sz="2800" dirty="0"/>
              <a:t>envolver levantamento bibliográfico, entrevistas com pessoas experientes no problema pesquisado. </a:t>
            </a:r>
            <a:endParaRPr lang="pt-BR" sz="2800" dirty="0" smtClean="0"/>
          </a:p>
          <a:p>
            <a:pPr lvl="1"/>
            <a:r>
              <a:rPr lang="pt-BR" sz="2800" dirty="0" smtClean="0"/>
              <a:t>Geralmente</a:t>
            </a:r>
            <a:r>
              <a:rPr lang="pt-BR" sz="2800" dirty="0"/>
              <a:t>, assume a forma de pesquisa bibliográfica e estudo de caso.</a:t>
            </a:r>
          </a:p>
        </p:txBody>
      </p:sp>
      <p:pic>
        <p:nvPicPr>
          <p:cNvPr id="4" name="Imagem 3" descr="Imagem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2577587"/>
            <a:ext cx="2656205" cy="2526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5914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FFFF00"/>
                </a:solidFill>
              </a:rPr>
              <a:t>Veja como isto se aplica, por exemplo, na </a:t>
            </a:r>
            <a:r>
              <a:rPr lang="pt-BR" sz="2000" dirty="0" smtClean="0">
                <a:solidFill>
                  <a:srgbClr val="FFFF00"/>
                </a:solidFill>
              </a:rPr>
              <a:t>Física </a:t>
            </a:r>
            <a:r>
              <a:rPr lang="pt-BR" sz="2000" dirty="0">
                <a:solidFill>
                  <a:srgbClr val="FFFF00"/>
                </a:solidFill>
              </a:rPr>
              <a:t>e nas C</a:t>
            </a:r>
            <a:r>
              <a:rPr lang="pt-BR" sz="2000" dirty="0" smtClean="0">
                <a:solidFill>
                  <a:srgbClr val="FFFF00"/>
                </a:solidFill>
              </a:rPr>
              <a:t>iências Sociais</a:t>
            </a:r>
            <a:r>
              <a:rPr lang="pt-BR" sz="2000" dirty="0">
                <a:solidFill>
                  <a:srgbClr val="FFFF00"/>
                </a:solidFill>
              </a:rPr>
              <a:t>! </a:t>
            </a:r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541" y="1786071"/>
            <a:ext cx="12012705" cy="4255291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FFFF00"/>
                </a:solidFill>
              </a:rPr>
              <a:t>Na F</a:t>
            </a:r>
            <a:r>
              <a:rPr lang="pt-BR" sz="2000" b="1" dirty="0" smtClean="0">
                <a:solidFill>
                  <a:srgbClr val="FFFF00"/>
                </a:solidFill>
              </a:rPr>
              <a:t>ísica</a:t>
            </a:r>
            <a:r>
              <a:rPr lang="pt-BR" sz="2000" b="1" dirty="0">
                <a:solidFill>
                  <a:srgbClr val="FFFF00"/>
                </a:solidFill>
              </a:rPr>
              <a:t>: </a:t>
            </a:r>
            <a:r>
              <a:rPr lang="pt-BR" sz="2000" dirty="0"/>
              <a:t>os fatores temperatura, massa, velocidade, extensão, dilatação, força, etc. são variáveis, pois, sob certas circunstâncias, assumem determinado valor e podem ser mensuráveis</a:t>
            </a:r>
            <a:r>
              <a:rPr lang="pt-BR" sz="2000" dirty="0" smtClean="0"/>
              <a:t>.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Nas C</a:t>
            </a:r>
            <a:r>
              <a:rPr lang="pt-BR" sz="2000" b="1" dirty="0" smtClean="0">
                <a:solidFill>
                  <a:srgbClr val="FFFF00"/>
                </a:solidFill>
              </a:rPr>
              <a:t>iências Sociais</a:t>
            </a:r>
            <a:r>
              <a:rPr lang="pt-BR" sz="2000" dirty="0"/>
              <a:t>: classe social, raça, renda, escolaridade, etc., são exemplos de variáveis, pois, seguindo o mesmo raciocínio, também podem ser mensurados. </a:t>
            </a:r>
            <a:endParaRPr lang="pt-BR" sz="2000" dirty="0" smtClean="0"/>
          </a:p>
          <a:p>
            <a:r>
              <a:rPr lang="pt-BR" sz="2000" dirty="0" smtClean="0"/>
              <a:t>Para </a:t>
            </a:r>
            <a:r>
              <a:rPr lang="pt-BR" sz="2000" dirty="0"/>
              <a:t>Marconi e </a:t>
            </a:r>
            <a:r>
              <a:rPr lang="pt-BR" sz="2000" dirty="0" err="1"/>
              <a:t>Lakatos</a:t>
            </a:r>
            <a:r>
              <a:rPr lang="pt-BR" sz="2000" dirty="0"/>
              <a:t> (2003, p. 137) </a:t>
            </a:r>
            <a:r>
              <a:rPr lang="pt-BR" sz="2000" b="1" dirty="0"/>
              <a:t>variável pode ser </a:t>
            </a:r>
            <a:r>
              <a:rPr lang="pt-BR" sz="2000" b="1" dirty="0" smtClean="0"/>
              <a:t>classificada </a:t>
            </a:r>
            <a:r>
              <a:rPr lang="pt-BR" sz="2000" b="1" dirty="0"/>
              <a:t>como “[...] medida; uma quantidade que varia; um conceito operacional, que contém ou apresenta valores; aspecto</a:t>
            </a:r>
            <a:r>
              <a:rPr lang="pt-BR" sz="2000" dirty="0"/>
              <a:t>, [...] </a:t>
            </a:r>
            <a:r>
              <a:rPr lang="pt-BR" sz="2000" b="1" dirty="0"/>
              <a:t>ou fator, discernível em um objeto de estudo e passível de mensuração</a:t>
            </a:r>
            <a:r>
              <a:rPr lang="pt-BR" sz="20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6405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752031"/>
            <a:ext cx="8596668" cy="5289332"/>
          </a:xfrm>
        </p:spPr>
        <p:txBody>
          <a:bodyPr>
            <a:normAutofit/>
          </a:bodyPr>
          <a:lstStyle/>
          <a:p>
            <a:r>
              <a:rPr lang="pt-BR" sz="2800" dirty="0"/>
              <a:t>O planejamento da </a:t>
            </a:r>
            <a:r>
              <a:rPr lang="pt-BR" sz="2800" b="1" dirty="0">
                <a:solidFill>
                  <a:srgbClr val="FFFF00"/>
                </a:solidFill>
              </a:rPr>
              <a:t>pesquisa exploratória </a:t>
            </a:r>
            <a:r>
              <a:rPr lang="pt-BR" sz="2800" dirty="0"/>
              <a:t>é bastante </a:t>
            </a:r>
            <a:r>
              <a:rPr lang="pt-BR" sz="2800" dirty="0" smtClean="0"/>
              <a:t>flexível </a:t>
            </a:r>
            <a:r>
              <a:rPr lang="pt-BR" sz="2800" dirty="0"/>
              <a:t>e pode assumir caráter de pesquisa </a:t>
            </a:r>
            <a:r>
              <a:rPr lang="pt-BR" sz="2800" dirty="0" smtClean="0"/>
              <a:t>bibliográfica</a:t>
            </a:r>
            <a:r>
              <a:rPr lang="pt-BR" sz="2800" dirty="0"/>
              <a:t>, pesquisa documental, estudos de caso, levantamentos, etc. </a:t>
            </a:r>
            <a:endParaRPr lang="pt-BR" sz="2800" dirty="0" smtClean="0"/>
          </a:p>
          <a:p>
            <a:r>
              <a:rPr lang="pt-BR" sz="2800" dirty="0" smtClean="0"/>
              <a:t>As </a:t>
            </a:r>
            <a:r>
              <a:rPr lang="pt-BR" sz="2800" dirty="0"/>
              <a:t>técnicas de pesquisas que podem ser utilizadas na pesquisa exploratória são: </a:t>
            </a:r>
            <a:r>
              <a:rPr lang="pt-BR" sz="2800" b="1" dirty="0"/>
              <a:t>formulários, questionários, entrevistas, </a:t>
            </a:r>
            <a:r>
              <a:rPr lang="pt-BR" sz="2800" b="1" dirty="0" smtClean="0"/>
              <a:t>fichas </a:t>
            </a:r>
            <a:r>
              <a:rPr lang="pt-BR" sz="2800" b="1" dirty="0"/>
              <a:t>para registro de avaliações </a:t>
            </a:r>
            <a:r>
              <a:rPr lang="pt-BR" sz="2800" b="1" dirty="0" smtClean="0"/>
              <a:t>de atendimento, </a:t>
            </a:r>
            <a:r>
              <a:rPr lang="pt-BR" sz="2800" b="1" dirty="0"/>
              <a:t>leitura e documentação quando se tratar de pesquisa </a:t>
            </a:r>
            <a:r>
              <a:rPr lang="pt-BR" sz="2800" b="1" dirty="0" smtClean="0"/>
              <a:t>bibliográfica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6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aos 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06609"/>
            <a:ext cx="8596668" cy="4434753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2</a:t>
            </a:r>
            <a:r>
              <a:rPr lang="pt-BR" sz="2800" b="1" dirty="0">
                <a:solidFill>
                  <a:srgbClr val="FFFF00"/>
                </a:solidFill>
              </a:rPr>
              <a:t>. Pesquisa Descritiva: </a:t>
            </a:r>
            <a:endParaRPr lang="pt-BR" sz="2800" b="1" dirty="0" smtClean="0">
              <a:solidFill>
                <a:srgbClr val="FFFF00"/>
              </a:solidFill>
            </a:endParaRPr>
          </a:p>
          <a:p>
            <a:pPr lvl="1"/>
            <a:r>
              <a:rPr lang="pt-BR" sz="2600" dirty="0"/>
              <a:t>D</a:t>
            </a:r>
            <a:r>
              <a:rPr lang="pt-BR" sz="2600" dirty="0" smtClean="0"/>
              <a:t>escrever </a:t>
            </a:r>
            <a:r>
              <a:rPr lang="pt-BR" sz="2600" dirty="0"/>
              <a:t>as características de determinadas populações ou fenômenos. </a:t>
            </a:r>
            <a:endParaRPr lang="pt-BR" sz="2600" dirty="0" smtClean="0"/>
          </a:p>
          <a:p>
            <a:pPr lvl="1"/>
            <a:r>
              <a:rPr lang="pt-BR" sz="2600" dirty="0" smtClean="0"/>
              <a:t>Uma </a:t>
            </a:r>
            <a:r>
              <a:rPr lang="pt-BR" sz="2600" dirty="0"/>
              <a:t>de suas peculiaridades está na utilização de técnicas padronizadas de coleta de dados, tais como o questionário e a observação sistemática. Ex.: </a:t>
            </a:r>
            <a:r>
              <a:rPr lang="pt-BR" sz="2600" dirty="0">
                <a:solidFill>
                  <a:srgbClr val="FFFF00"/>
                </a:solidFill>
              </a:rPr>
              <a:t>pesquisa referente à idade, sexo, procedência, </a:t>
            </a:r>
            <a:r>
              <a:rPr lang="pt-BR" sz="2600" dirty="0" smtClean="0">
                <a:solidFill>
                  <a:srgbClr val="FFFF00"/>
                </a:solidFill>
              </a:rPr>
              <a:t>etc</a:t>
            </a:r>
            <a:r>
              <a:rPr lang="pt-BR" sz="26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Imagem 3" descr="Imagem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559" y="1930400"/>
            <a:ext cx="2739441" cy="2675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6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471" y="259976"/>
            <a:ext cx="11967881" cy="6660777"/>
          </a:xfrm>
        </p:spPr>
        <p:txBody>
          <a:bodyPr>
            <a:normAutofit/>
          </a:bodyPr>
          <a:lstStyle/>
          <a:p>
            <a:r>
              <a:rPr lang="pt-BR" sz="2400" dirty="0"/>
              <a:t>Pesquisa descritiva é aquela que analisa, observa, registra e correlaciona aspectos (variáveis) que envolvem fatos ou fenômenos, sem manipulá-los. </a:t>
            </a:r>
            <a:endParaRPr lang="pt-BR" sz="2400" dirty="0" smtClean="0"/>
          </a:p>
          <a:p>
            <a:r>
              <a:rPr lang="pt-BR" sz="2400" dirty="0" smtClean="0"/>
              <a:t>Os </a:t>
            </a:r>
            <a:r>
              <a:rPr lang="pt-BR" sz="2400" dirty="0"/>
              <a:t>fenômenos humanos ou naturais são investigados sem a interferência do pesquisador que apenas “procura descobrir, com a precisão possível, a </a:t>
            </a:r>
            <a:r>
              <a:rPr lang="pt-BR" sz="2400" dirty="0" smtClean="0"/>
              <a:t>frequência </a:t>
            </a:r>
            <a:r>
              <a:rPr lang="pt-BR" sz="2400" dirty="0"/>
              <a:t>com que um fenômeno ocorre, sua relação e conexão com outros, sua natureza e </a:t>
            </a:r>
            <a:r>
              <a:rPr lang="pt-BR" sz="2400" dirty="0" smtClean="0"/>
              <a:t>características.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457200" lvl="1" indent="0" algn="ctr">
              <a:buNone/>
            </a:pPr>
            <a:r>
              <a:rPr lang="pt-BR" b="1" dirty="0" err="1" smtClean="0">
                <a:solidFill>
                  <a:srgbClr val="FFFF00"/>
                </a:solidFill>
              </a:rPr>
              <a:t>Ex</a:t>
            </a:r>
            <a:r>
              <a:rPr lang="pt-BR" b="1" dirty="0" smtClean="0">
                <a:solidFill>
                  <a:srgbClr val="FFFF00"/>
                </a:solidFill>
              </a:rPr>
              <a:t>: Um </a:t>
            </a:r>
            <a:r>
              <a:rPr lang="pt-BR" b="1" dirty="0">
                <a:solidFill>
                  <a:srgbClr val="FFFF00"/>
                </a:solidFill>
              </a:rPr>
              <a:t>crime, duas sentenças </a:t>
            </a:r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dirty="0" smtClean="0"/>
              <a:t>O </a:t>
            </a:r>
            <a:r>
              <a:rPr lang="pt-BR" dirty="0"/>
              <a:t>pesquisador carioca Jorge Luiz de Carvalho Nascimento, 41 anos, debruçou-se sobre 364 processos judiciais envolvendo consumo e </a:t>
            </a:r>
            <a:r>
              <a:rPr lang="pt-BR" dirty="0" smtClean="0"/>
              <a:t>tráfico </a:t>
            </a:r>
            <a:r>
              <a:rPr lang="pt-BR" dirty="0"/>
              <a:t>de drogas no Rio de Janeiro, recolhidos em 15 varas criminais da cidade. Concluiu que a raça do acusado interfere na sentença aplicada pelos juízes. Entre os réus de pele branca, a maioria dos condenados foi enquadrada por uso de drogas, que prevê penas brandas. Negros e pardos entraram na categoria de </a:t>
            </a:r>
            <a:r>
              <a:rPr lang="pt-BR" dirty="0" smtClean="0"/>
              <a:t>traficantes</a:t>
            </a:r>
            <a:r>
              <a:rPr lang="pt-BR" dirty="0"/>
              <a:t>. “</a:t>
            </a:r>
            <a:r>
              <a:rPr lang="pt-BR" dirty="0">
                <a:solidFill>
                  <a:srgbClr val="FFFF00"/>
                </a:solidFill>
              </a:rPr>
              <a:t>Vou investigar agora se a justiça é racista ou se a classe social dos réus é que interfere nas penas”, </a:t>
            </a:r>
            <a:r>
              <a:rPr lang="pt-BR" dirty="0"/>
              <a:t>avisa Nascimento. “A maioria dos brancos pagou advogado, enquanto ‘os de cor’ recorreram a defensores públicos”, explica o pesquisador, que é negro e trabalha como professor do Colégio Pedro II [...]. (UM CRIME..., 1999, p. 26</a:t>
            </a:r>
            <a:r>
              <a:rPr lang="pt-BR" dirty="0" smtClean="0"/>
              <a:t>). (CERVO; BERVIAN, </a:t>
            </a:r>
            <a:r>
              <a:rPr lang="pt-BR" dirty="0"/>
              <a:t>1983, p. 55).</a:t>
            </a:r>
          </a:p>
        </p:txBody>
      </p:sp>
    </p:spTree>
    <p:extLst>
      <p:ext uri="{BB962C8B-B14F-4D97-AF65-F5344CB8AC3E}">
        <p14:creationId xmlns:p14="http://schemas.microsoft.com/office/powerpoint/2010/main" val="6087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371" y="188007"/>
            <a:ext cx="12029629" cy="1222049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FFFF00"/>
                </a:solidFill>
              </a:rPr>
              <a:t>Nesse texto, você reparou que as variáveis citadas são: natureza do delito (consumo e </a:t>
            </a:r>
            <a:r>
              <a:rPr lang="pt-BR" sz="2400" dirty="0" smtClean="0">
                <a:solidFill>
                  <a:srgbClr val="FFFF00"/>
                </a:solidFill>
              </a:rPr>
              <a:t>tráfico </a:t>
            </a:r>
            <a:r>
              <a:rPr lang="pt-BR" sz="2400" dirty="0">
                <a:solidFill>
                  <a:srgbClr val="FFFF00"/>
                </a:solidFill>
              </a:rPr>
              <a:t>de drogas), raça, classe social, sentença e defensoria?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371" y="2021595"/>
            <a:ext cx="11554500" cy="4520211"/>
          </a:xfrm>
        </p:spPr>
        <p:txBody>
          <a:bodyPr>
            <a:normAutofit/>
          </a:bodyPr>
          <a:lstStyle/>
          <a:p>
            <a:r>
              <a:rPr lang="pt-BR" sz="2000" dirty="0"/>
              <a:t>Essa pesquisa pode ser </a:t>
            </a:r>
            <a:r>
              <a:rPr lang="pt-BR" sz="2000" dirty="0" smtClean="0"/>
              <a:t>classificada </a:t>
            </a:r>
            <a:r>
              <a:rPr lang="pt-BR" sz="2000" dirty="0"/>
              <a:t>por de dois tipos: documental, se considerarmos as fontes e os procedimentos de coleta de dados (foram analisados 364 processos em 15 varas) e, descritiva, se considerarmos a maneira de como as variáveis estão correlacionadas. </a:t>
            </a:r>
            <a:endParaRPr lang="pt-BR" sz="2000" dirty="0" smtClean="0"/>
          </a:p>
          <a:p>
            <a:r>
              <a:rPr lang="pt-BR" sz="2000" dirty="0"/>
              <a:t>Para </a:t>
            </a:r>
            <a:r>
              <a:rPr lang="pt-BR" sz="2000" dirty="0" smtClean="0"/>
              <a:t>fins </a:t>
            </a:r>
            <a:r>
              <a:rPr lang="pt-BR" sz="2000" dirty="0"/>
              <a:t>de investigação, poderíamos levantar as seguintes questões</a:t>
            </a:r>
            <a:r>
              <a:rPr lang="pt-BR" sz="2000" dirty="0" smtClean="0"/>
              <a:t>:</a:t>
            </a:r>
          </a:p>
          <a:p>
            <a:pPr lvl="1"/>
            <a:r>
              <a:rPr lang="pt-BR" sz="2000" dirty="0"/>
              <a:t>será que a raça e a classe social do acusado podem interferir no tipo de sentença preferida pelos juízes</a:t>
            </a:r>
            <a:r>
              <a:rPr lang="pt-BR" sz="2000" dirty="0" smtClean="0"/>
              <a:t>?</a:t>
            </a:r>
          </a:p>
          <a:p>
            <a:pPr lvl="1"/>
            <a:r>
              <a:rPr lang="pt-BR" sz="2000" dirty="0"/>
              <a:t>será que a defesa de advogados pagos ou a de defensores públicos, no mesmo tipo de crime, interfere na natureza da sentença? </a:t>
            </a:r>
            <a:endParaRPr lang="pt-BR" sz="2000" dirty="0" smtClean="0"/>
          </a:p>
          <a:p>
            <a:pPr lvl="1"/>
            <a:endParaRPr lang="pt-BR" sz="2000" dirty="0"/>
          </a:p>
          <a:p>
            <a:pPr lvl="1"/>
            <a:r>
              <a:rPr lang="pt-BR" sz="2000" b="1" dirty="0">
                <a:solidFill>
                  <a:srgbClr val="FFFF00"/>
                </a:solidFill>
              </a:rPr>
              <a:t>A pesquisa descritiva pode aparecer sob diversos tipos: documental, estudos de campo, levantamentos, </a:t>
            </a:r>
            <a:r>
              <a:rPr lang="pt-BR" sz="2000" b="1" dirty="0" smtClean="0">
                <a:solidFill>
                  <a:srgbClr val="FFFF00"/>
                </a:solidFill>
              </a:rPr>
              <a:t>etc., </a:t>
            </a:r>
            <a:r>
              <a:rPr lang="pt-BR" sz="2000" b="1" dirty="0">
                <a:solidFill>
                  <a:srgbClr val="FFFF00"/>
                </a:solidFill>
              </a:rPr>
              <a:t>desde que se estude a correlação de, no mínimo, duas variáveis. </a:t>
            </a:r>
          </a:p>
        </p:txBody>
      </p:sp>
    </p:spTree>
    <p:extLst>
      <p:ext uri="{BB962C8B-B14F-4D97-AF65-F5344CB8AC3E}">
        <p14:creationId xmlns:p14="http://schemas.microsoft.com/office/powerpoint/2010/main" val="6973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aos 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55335"/>
            <a:ext cx="8911047" cy="4323657"/>
          </a:xfrm>
        </p:spPr>
        <p:txBody>
          <a:bodyPr/>
          <a:lstStyle/>
          <a:p>
            <a:r>
              <a:rPr lang="pt-BR" sz="2800" b="1" dirty="0">
                <a:solidFill>
                  <a:srgbClr val="FFFF00"/>
                </a:solidFill>
              </a:rPr>
              <a:t>3. Pesquisa Explicativa: </a:t>
            </a:r>
            <a:endParaRPr lang="pt-BR" sz="2800" b="1" dirty="0" smtClean="0">
              <a:solidFill>
                <a:srgbClr val="FFFF00"/>
              </a:solidFill>
            </a:endParaRPr>
          </a:p>
          <a:p>
            <a:pPr lvl="1"/>
            <a:r>
              <a:rPr lang="pt-BR" sz="2800" dirty="0" smtClean="0"/>
              <a:t>Identifica </a:t>
            </a:r>
            <a:r>
              <a:rPr lang="pt-BR" sz="2800" dirty="0"/>
              <a:t>os fatores que determinam ou que contribuem para a ocorrência dos fenômenos. </a:t>
            </a:r>
            <a:endParaRPr lang="pt-BR" sz="2800" dirty="0" smtClean="0"/>
          </a:p>
          <a:p>
            <a:pPr lvl="1"/>
            <a:r>
              <a:rPr lang="pt-BR" sz="2800" dirty="0" smtClean="0"/>
              <a:t>É </a:t>
            </a:r>
            <a:r>
              <a:rPr lang="pt-BR" sz="2800" dirty="0"/>
              <a:t>o tipo que mais aprofunda o conhecimento da realidade, porque explica a razão, o porquê das coisas. Por isso, é o tipo mais complexo e delicado</a:t>
            </a:r>
            <a:r>
              <a:rPr lang="pt-BR" dirty="0" smtClean="0"/>
              <a:t>.</a:t>
            </a:r>
          </a:p>
          <a:p>
            <a:pPr lvl="1"/>
            <a:r>
              <a:rPr lang="pt-BR" dirty="0"/>
              <a:t>A </a:t>
            </a:r>
            <a:r>
              <a:rPr lang="pt-BR" b="1" dirty="0">
                <a:solidFill>
                  <a:srgbClr val="FFFF00"/>
                </a:solidFill>
              </a:rPr>
              <a:t>pesquisa explicativa </a:t>
            </a:r>
            <a:r>
              <a:rPr lang="pt-BR" dirty="0"/>
              <a:t>tem como preocupação fundamental identificar fatores que contribuem ou agem como causa para a ocorrência de determinados fenômenos. É o tipo de pesquisa que explica as razões ou os porquês das coisas. 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96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47928" y="2132856"/>
            <a:ext cx="4682190" cy="367240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ELABORAÇÃO DE PROJETO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CIENTÍFICO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		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7568" y="404664"/>
            <a:ext cx="8132440" cy="1508760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	</a:t>
            </a:r>
            <a:r>
              <a:rPr lang="pt-BR" dirty="0" smtClean="0"/>
              <a:t>								</a:t>
            </a:r>
            <a:endParaRPr lang="pt-BR" dirty="0"/>
          </a:p>
        </p:txBody>
      </p:sp>
      <p:pic>
        <p:nvPicPr>
          <p:cNvPr id="1026" name="Picture 2" descr="http://www.ucv.edu.br/fotos/images/post_curso-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57"/>
          <a:stretch/>
        </p:blipFill>
        <p:spPr bwMode="auto">
          <a:xfrm>
            <a:off x="472517" y="1024755"/>
            <a:ext cx="4975411" cy="545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Como se </a:t>
            </a:r>
            <a:r>
              <a:rPr lang="pt-BR" b="1" dirty="0" smtClean="0">
                <a:solidFill>
                  <a:srgbClr val="FFFF00"/>
                </a:solidFill>
              </a:rPr>
              <a:t>classificam </a:t>
            </a:r>
            <a:r>
              <a:rPr lang="pt-BR" b="1" dirty="0">
                <a:solidFill>
                  <a:srgbClr val="FFFF00"/>
                </a:solidFill>
              </a:rPr>
              <a:t>as pesquisas quanto ao procedimento utilizado na coleta de dados?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27671"/>
          </a:xfrm>
        </p:spPr>
        <p:txBody>
          <a:bodyPr>
            <a:normAutofit/>
          </a:bodyPr>
          <a:lstStyle/>
          <a:p>
            <a:r>
              <a:rPr lang="pt-BR" sz="2400" dirty="0"/>
              <a:t>Dependendo do tipo de procedimento utilizado para a coleta de dados, as pesquisas </a:t>
            </a:r>
            <a:r>
              <a:rPr lang="pt-BR" sz="2400" dirty="0" smtClean="0"/>
              <a:t>classificam-se </a:t>
            </a:r>
            <a:r>
              <a:rPr lang="pt-BR" sz="2400" dirty="0"/>
              <a:t>em: </a:t>
            </a:r>
            <a:endParaRPr lang="pt-BR" sz="2400" dirty="0" smtClean="0"/>
          </a:p>
          <a:p>
            <a:r>
              <a:rPr lang="pt-BR" sz="2400" dirty="0"/>
              <a:t>Pesquisa </a:t>
            </a:r>
            <a:r>
              <a:rPr lang="pt-BR" sz="2400" dirty="0" smtClean="0"/>
              <a:t>bibliográfica </a:t>
            </a:r>
          </a:p>
          <a:p>
            <a:r>
              <a:rPr lang="pt-BR" sz="2400" dirty="0" smtClean="0"/>
              <a:t>Pesquisa </a:t>
            </a:r>
            <a:r>
              <a:rPr lang="pt-BR" sz="2400" dirty="0"/>
              <a:t>documental </a:t>
            </a:r>
            <a:endParaRPr lang="pt-BR" sz="2400" dirty="0" smtClean="0"/>
          </a:p>
          <a:p>
            <a:r>
              <a:rPr lang="pt-BR" sz="2400" dirty="0" smtClean="0"/>
              <a:t>Pesquisa </a:t>
            </a:r>
            <a:r>
              <a:rPr lang="pt-BR" sz="2400" dirty="0"/>
              <a:t>experimental </a:t>
            </a:r>
            <a:endParaRPr lang="pt-BR" sz="2400" dirty="0" smtClean="0"/>
          </a:p>
          <a:p>
            <a:r>
              <a:rPr lang="pt-BR" sz="2400" dirty="0" smtClean="0"/>
              <a:t>Estudo </a:t>
            </a:r>
            <a:r>
              <a:rPr lang="pt-BR" sz="2400" dirty="0"/>
              <a:t>de caso controle </a:t>
            </a:r>
            <a:endParaRPr lang="pt-BR" sz="2400" dirty="0" smtClean="0"/>
          </a:p>
          <a:p>
            <a:r>
              <a:rPr lang="pt-BR" sz="2400" dirty="0" smtClean="0"/>
              <a:t>Levantamento </a:t>
            </a:r>
            <a:r>
              <a:rPr lang="pt-BR" sz="2400" dirty="0"/>
              <a:t>Estudo de caso </a:t>
            </a:r>
            <a:endParaRPr lang="pt-BR" sz="2400" dirty="0" smtClean="0"/>
          </a:p>
          <a:p>
            <a:r>
              <a:rPr lang="pt-BR" sz="2400" dirty="0" smtClean="0"/>
              <a:t>Estudo </a:t>
            </a:r>
            <a:r>
              <a:rPr lang="pt-BR" sz="2400" dirty="0"/>
              <a:t>de campo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37" y="2991087"/>
            <a:ext cx="4340742" cy="24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54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FF00"/>
                </a:solidFill>
              </a:rPr>
              <a:t>Quanto aos procedimentos </a:t>
            </a:r>
            <a:r>
              <a:rPr lang="pt-BR" sz="2800" b="1" dirty="0" smtClean="0">
                <a:solidFill>
                  <a:srgbClr val="FFFF00"/>
                </a:solidFill>
              </a:rPr>
              <a:t>técnicos </a:t>
            </a:r>
            <a:r>
              <a:rPr lang="pt-BR" sz="2800" b="1" dirty="0">
                <a:solidFill>
                  <a:srgbClr val="FFFF00"/>
                </a:solidFill>
              </a:rPr>
              <a:t>(GIL, 2008)</a:t>
            </a:r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37347"/>
            <a:ext cx="11514666" cy="420401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FF00"/>
                </a:solidFill>
              </a:rPr>
              <a:t>1. Pesquisa </a:t>
            </a:r>
            <a:r>
              <a:rPr lang="pt-BR" sz="2800" b="1" dirty="0" smtClean="0">
                <a:solidFill>
                  <a:srgbClr val="FFFF00"/>
                </a:solidFill>
              </a:rPr>
              <a:t>Bibliográfica</a:t>
            </a:r>
            <a:r>
              <a:rPr lang="pt-BR" sz="2800" b="1" dirty="0">
                <a:solidFill>
                  <a:srgbClr val="FFFF00"/>
                </a:solidFill>
              </a:rPr>
              <a:t>: </a:t>
            </a:r>
            <a:endParaRPr lang="pt-BR" sz="2800" b="1" dirty="0" smtClean="0">
              <a:solidFill>
                <a:srgbClr val="FFFF00"/>
              </a:solidFill>
            </a:endParaRPr>
          </a:p>
          <a:p>
            <a:pPr lvl="1"/>
            <a:r>
              <a:rPr lang="pt-BR" sz="2800" dirty="0" smtClean="0"/>
              <a:t>Pesquisa </a:t>
            </a:r>
            <a:r>
              <a:rPr lang="pt-BR" sz="2800" dirty="0"/>
              <a:t>bibliográfica é aquela que se desenvolve tentando explicar um problema a partir das teorias publicadas em diversos tipos de fontes: livros, artigos, manuais, enciclopédias, anais, meios eletrônicos, etc. A realização da pesquisa bibliográfica é fundamental para que se conheça e analise as principais contribuições teóricas sobre um determinado tema ou assunto</a:t>
            </a:r>
            <a:endParaRPr lang="pt-BR" sz="2800" dirty="0" smtClean="0"/>
          </a:p>
          <a:p>
            <a:pPr lvl="1"/>
            <a:r>
              <a:rPr lang="pt-BR" sz="2800" dirty="0" smtClean="0"/>
              <a:t>Não </a:t>
            </a:r>
            <a:r>
              <a:rPr lang="pt-BR" sz="2800" dirty="0"/>
              <a:t>recomenda-se trabalhos oriundos </a:t>
            </a:r>
            <a:r>
              <a:rPr lang="pt-BR" sz="2800" dirty="0" smtClean="0"/>
              <a:t>somente da </a:t>
            </a:r>
            <a:r>
              <a:rPr lang="pt-BR" sz="2800" dirty="0"/>
              <a:t>internet.</a:t>
            </a:r>
          </a:p>
        </p:txBody>
      </p:sp>
    </p:spTree>
    <p:extLst>
      <p:ext uri="{BB962C8B-B14F-4D97-AF65-F5344CB8AC3E}">
        <p14:creationId xmlns:p14="http://schemas.microsoft.com/office/powerpoint/2010/main" val="4187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aos procedimentos </a:t>
            </a:r>
            <a:r>
              <a:rPr lang="pt-BR" b="1" dirty="0" smtClean="0">
                <a:solidFill>
                  <a:srgbClr val="FFFF00"/>
                </a:solidFill>
              </a:rPr>
              <a:t>técnicos </a:t>
            </a:r>
            <a:endParaRPr lang="pt-BR" b="1" dirty="0">
              <a:solidFill>
                <a:srgbClr val="FFFF00"/>
              </a:solidFill>
            </a:endParaRPr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41845"/>
            <a:ext cx="11389160" cy="4522222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2. Pesquisa </a:t>
            </a:r>
            <a:r>
              <a:rPr lang="pt-BR" sz="2400" b="1" dirty="0" smtClean="0">
                <a:solidFill>
                  <a:srgbClr val="FFFF00"/>
                </a:solidFill>
              </a:rPr>
              <a:t>Documental</a:t>
            </a:r>
          </a:p>
          <a:p>
            <a:pPr lvl="1"/>
            <a:r>
              <a:rPr lang="pt-BR" sz="2400" dirty="0" smtClean="0"/>
              <a:t>É </a:t>
            </a:r>
            <a:r>
              <a:rPr lang="pt-BR" sz="2400" dirty="0"/>
              <a:t>muito parecida com a bibliográfica. </a:t>
            </a:r>
            <a:endParaRPr lang="pt-BR" sz="2400" dirty="0" smtClean="0"/>
          </a:p>
          <a:p>
            <a:pPr lvl="1"/>
            <a:r>
              <a:rPr lang="pt-BR" sz="2400" dirty="0" smtClean="0"/>
              <a:t>A </a:t>
            </a:r>
            <a:r>
              <a:rPr lang="pt-BR" sz="2400" dirty="0"/>
              <a:t>diferença está na natureza das fontes, pois esta forma vale-se de materiais que não receberam ainda um tratamento analítico, ou que ainda podem ser reelaborados de acordo com os objetos da pesquisa. </a:t>
            </a:r>
            <a:endParaRPr lang="pt-BR" sz="2400" dirty="0" smtClean="0"/>
          </a:p>
          <a:p>
            <a:pPr lvl="1"/>
            <a:r>
              <a:rPr lang="pt-BR" sz="2400" dirty="0" smtClean="0"/>
              <a:t>Além </a:t>
            </a:r>
            <a:r>
              <a:rPr lang="pt-BR" sz="2400" dirty="0"/>
              <a:t>de analisar os documentos de “primeira mão” (documentos de arquivos, </a:t>
            </a:r>
            <a:r>
              <a:rPr lang="pt-BR" sz="2400" dirty="0" smtClean="0"/>
              <a:t>sindicatos</a:t>
            </a:r>
            <a:r>
              <a:rPr lang="pt-BR" sz="2400" dirty="0"/>
              <a:t>, instituições etc.), existem também aqueles que já foram processados, mas podem receber outras interpretações, como relatórios de empresas, </a:t>
            </a:r>
            <a:r>
              <a:rPr lang="pt-BR" sz="2400" dirty="0" smtClean="0"/>
              <a:t>tabelas, órgãos governamentais, </a:t>
            </a:r>
            <a:r>
              <a:rPr lang="pt-BR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980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30480" t="45151" r="26905" b="15970"/>
          <a:stretch/>
        </p:blipFill>
        <p:spPr bwMode="auto">
          <a:xfrm>
            <a:off x="666572" y="384561"/>
            <a:ext cx="7904860" cy="622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38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aos procedimentos </a:t>
            </a:r>
            <a:r>
              <a:rPr lang="pt-BR" b="1" dirty="0" smtClean="0">
                <a:solidFill>
                  <a:srgbClr val="FFFF00"/>
                </a:solidFill>
              </a:rPr>
              <a:t>técnicos 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8834135" cy="388077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3. Pesquisa </a:t>
            </a:r>
            <a:r>
              <a:rPr lang="pt-BR" sz="3200" b="1" dirty="0" smtClean="0">
                <a:solidFill>
                  <a:srgbClr val="FFFF00"/>
                </a:solidFill>
              </a:rPr>
              <a:t>Experimental</a:t>
            </a:r>
          </a:p>
          <a:p>
            <a:pPr lvl="1"/>
            <a:r>
              <a:rPr lang="pt-BR" sz="3200" dirty="0" smtClean="0"/>
              <a:t> </a:t>
            </a:r>
            <a:r>
              <a:rPr lang="pt-BR" sz="3200" dirty="0"/>
              <a:t>quando se determina um objeto de estudo, seleciona-se as variáveis que seriam capazes de influenciá-lo, </a:t>
            </a:r>
            <a:endParaRPr lang="pt-BR" sz="3200" dirty="0" smtClean="0"/>
          </a:p>
          <a:p>
            <a:pPr lvl="1"/>
            <a:r>
              <a:rPr lang="pt-BR" sz="3200" dirty="0" smtClean="0"/>
              <a:t>define-se </a:t>
            </a:r>
            <a:r>
              <a:rPr lang="pt-BR" sz="3200" dirty="0"/>
              <a:t>as formas de controle e de observação dos efeitos que a variável produz no objeto.</a:t>
            </a:r>
          </a:p>
        </p:txBody>
      </p:sp>
    </p:spTree>
    <p:extLst>
      <p:ext uri="{BB962C8B-B14F-4D97-AF65-F5344CB8AC3E}">
        <p14:creationId xmlns:p14="http://schemas.microsoft.com/office/powerpoint/2010/main" val="37241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aos procedimentos </a:t>
            </a:r>
            <a:r>
              <a:rPr lang="pt-BR" b="1" dirty="0" smtClean="0">
                <a:solidFill>
                  <a:srgbClr val="FFFF00"/>
                </a:solidFill>
              </a:rPr>
              <a:t>técnicos 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72427"/>
            <a:ext cx="8596668" cy="44689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4. </a:t>
            </a:r>
            <a:r>
              <a:rPr lang="pt-BR" sz="2400" b="1" dirty="0" smtClean="0">
                <a:solidFill>
                  <a:srgbClr val="FFFF00"/>
                </a:solidFill>
              </a:rPr>
              <a:t>Levantamento</a:t>
            </a:r>
          </a:p>
          <a:p>
            <a:pPr lvl="1"/>
            <a:r>
              <a:rPr lang="pt-BR" sz="2400" dirty="0" smtClean="0"/>
              <a:t> É </a:t>
            </a:r>
            <a:r>
              <a:rPr lang="pt-BR" sz="2400" dirty="0"/>
              <a:t>a interrogação direta das pessoas cujo comportamento se </a:t>
            </a:r>
            <a:r>
              <a:rPr lang="pt-BR" sz="2400" dirty="0" smtClean="0"/>
              <a:t>almeja </a:t>
            </a:r>
            <a:r>
              <a:rPr lang="pt-BR" sz="2400" dirty="0"/>
              <a:t>conhecer. </a:t>
            </a:r>
            <a:endParaRPr lang="pt-BR" sz="2400" dirty="0" smtClean="0"/>
          </a:p>
          <a:p>
            <a:pPr lvl="1"/>
            <a:r>
              <a:rPr lang="pt-BR" sz="2400" dirty="0" smtClean="0"/>
              <a:t>Procede-se </a:t>
            </a:r>
            <a:r>
              <a:rPr lang="pt-BR" sz="2400" dirty="0"/>
              <a:t>à solicitação de informações a um grupo significativo de pessoas acerca do problema estudado para, em seguida, mediante análise quantitativa, obterem-se as conclusões correspondentes aos dados coletados. </a:t>
            </a:r>
            <a:endParaRPr lang="pt-BR" sz="2400" dirty="0" smtClean="0"/>
          </a:p>
          <a:p>
            <a:pPr lvl="1"/>
            <a:r>
              <a:rPr lang="pt-BR" sz="2400" dirty="0" smtClean="0"/>
              <a:t>Quando </a:t>
            </a:r>
            <a:r>
              <a:rPr lang="pt-BR" sz="2400" dirty="0"/>
              <a:t>o levantamento recolhe informações de todos os integrantes do universo pesquisado, tem-se um </a:t>
            </a:r>
            <a:r>
              <a:rPr lang="pt-BR" sz="2400" dirty="0" smtClean="0"/>
              <a:t>censo, por exemplo.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80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aos procedimentos </a:t>
            </a:r>
            <a:r>
              <a:rPr lang="pt-BR" b="1" dirty="0" smtClean="0">
                <a:solidFill>
                  <a:srgbClr val="FFFF00"/>
                </a:solidFill>
              </a:rPr>
              <a:t>técnicos</a:t>
            </a:r>
            <a:endParaRPr lang="pt-BR" b="1" dirty="0">
              <a:solidFill>
                <a:srgbClr val="FFFF00"/>
              </a:solidFill>
            </a:endParaRPr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7290" y="1598065"/>
            <a:ext cx="11074427" cy="4443298"/>
          </a:xfrm>
        </p:spPr>
        <p:txBody>
          <a:bodyPr>
            <a:normAutofit fontScale="85000" lnSpcReduction="20000"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5. Estudo de </a:t>
            </a:r>
            <a:r>
              <a:rPr lang="pt-BR" sz="3200" b="1" dirty="0" smtClean="0">
                <a:solidFill>
                  <a:srgbClr val="FFFF00"/>
                </a:solidFill>
              </a:rPr>
              <a:t>Campo</a:t>
            </a:r>
          </a:p>
          <a:p>
            <a:pPr lvl="1"/>
            <a:r>
              <a:rPr lang="pt-BR" sz="3000" dirty="0"/>
              <a:t>P</a:t>
            </a:r>
            <a:r>
              <a:rPr lang="pt-BR" sz="3000" dirty="0" smtClean="0"/>
              <a:t>rocura </a:t>
            </a:r>
            <a:r>
              <a:rPr lang="pt-BR" sz="3000" dirty="0"/>
              <a:t>o aprofundamento de uma realidade específica. </a:t>
            </a:r>
            <a:endParaRPr lang="pt-BR" sz="3000" dirty="0" smtClean="0"/>
          </a:p>
          <a:p>
            <a:pPr lvl="1"/>
            <a:r>
              <a:rPr lang="pt-BR" sz="3000" dirty="0" smtClean="0"/>
              <a:t>É </a:t>
            </a:r>
            <a:r>
              <a:rPr lang="pt-BR" sz="3000" dirty="0"/>
              <a:t>basicamente realizada por meio da observação direta das atividades do grupo estudado e de entrevistas com informantes para captar as explicações e interpretações do ocorrem naquela realidade</a:t>
            </a:r>
            <a:r>
              <a:rPr lang="pt-BR" sz="3000" dirty="0" smtClean="0"/>
              <a:t>.</a:t>
            </a:r>
          </a:p>
          <a:p>
            <a:pPr lvl="1"/>
            <a:r>
              <a:rPr lang="pt-BR" sz="3200" dirty="0"/>
              <a:t>Para Ventura (2002, p. 79), a pesquisa de campo deve merecer grande atenção, pois devem ser indicados os critérios de escolha da amostragem (das pessoas que serão escolhidas como exemplares de certa situação), a forma pela qual serão coletados os dados e os critérios de análise dos dados obtidos. </a:t>
            </a:r>
          </a:p>
          <a:p>
            <a:pPr lvl="1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7576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ESTUDO DE CASO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7289" y="1529697"/>
            <a:ext cx="9853301" cy="4999290"/>
          </a:xfrm>
        </p:spPr>
        <p:txBody>
          <a:bodyPr>
            <a:noAutofit/>
          </a:bodyPr>
          <a:lstStyle/>
          <a:p>
            <a:r>
              <a:rPr lang="pt-BR" sz="2400" dirty="0"/>
              <a:t>Estudo de caso pode ser </a:t>
            </a:r>
            <a:r>
              <a:rPr lang="pt-BR" sz="2400" dirty="0" smtClean="0"/>
              <a:t>definido </a:t>
            </a:r>
            <a:r>
              <a:rPr lang="pt-BR" sz="2400" dirty="0"/>
              <a:t>com um estudo exaustivo, profundo e extenso de uma ou de poucas unidades, empiricamente </a:t>
            </a:r>
            <a:r>
              <a:rPr lang="pt-BR" sz="2400" dirty="0" smtClean="0"/>
              <a:t>verificáveis</a:t>
            </a:r>
            <a:r>
              <a:rPr lang="pt-BR" sz="2400" dirty="0"/>
              <a:t>, de maneira que permita seu conhecimento amplo e </a:t>
            </a:r>
            <a:r>
              <a:rPr lang="pt-BR" sz="2400" dirty="0" smtClean="0"/>
              <a:t>detalhado.</a:t>
            </a:r>
          </a:p>
          <a:p>
            <a:pPr marL="342900" lvl="1" indent="-342900"/>
            <a:r>
              <a:rPr lang="pt-BR" sz="2400" dirty="0" smtClean="0"/>
              <a:t>O </a:t>
            </a:r>
            <a:r>
              <a:rPr lang="pt-BR" sz="2400" dirty="0"/>
              <a:t>estudo de caso, como modalidade de pesquisa, pode ser utilizado tanto nas ciências biomédicas como nas ciências sociais. Nas ciências biomédicas é utilizado para a investigação das peculiaridades que envolvem determinados casos clínicos e nas </a:t>
            </a:r>
            <a:r>
              <a:rPr lang="pt-BR" sz="2400" b="1" dirty="0">
                <a:solidFill>
                  <a:srgbClr val="FFFF00"/>
                </a:solidFill>
              </a:rPr>
              <a:t>ciências sociais para a investigação das particularidades que envolvem a formação de determinados fenômenos sociais</a:t>
            </a:r>
            <a:r>
              <a:rPr lang="pt-BR" sz="2400" b="1" dirty="0" smtClean="0">
                <a:solidFill>
                  <a:srgbClr val="FFFF00"/>
                </a:solidFill>
              </a:rPr>
              <a:t>.</a:t>
            </a:r>
            <a:r>
              <a:rPr lang="pt-BR" sz="3200" dirty="0"/>
              <a:t> </a:t>
            </a:r>
            <a:endParaRPr lang="pt-BR" sz="3200" dirty="0" smtClean="0"/>
          </a:p>
          <a:p>
            <a:pPr marL="342900" lvl="1" indent="-342900"/>
            <a:r>
              <a:rPr lang="pt-BR" sz="2400" dirty="0" smtClean="0"/>
              <a:t>Consiste </a:t>
            </a:r>
            <a:r>
              <a:rPr lang="pt-BR" sz="2400" dirty="0"/>
              <a:t>no estudo profundo e exaustivo de um ou poucos objetos, de maneira que permita seu amplo e detalhado conhecimento.</a:t>
            </a:r>
          </a:p>
          <a:p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aos procedimentos técnicos</a:t>
            </a:r>
            <a:endParaRPr lang="pt-BR" dirty="0"/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519" y="1572427"/>
            <a:ext cx="11196916" cy="4468936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7. </a:t>
            </a:r>
            <a:r>
              <a:rPr lang="pt-BR" sz="3200" b="1" dirty="0" smtClean="0">
                <a:solidFill>
                  <a:srgbClr val="FFFF00"/>
                </a:solidFill>
              </a:rPr>
              <a:t>Pesquisa-Ação</a:t>
            </a:r>
          </a:p>
          <a:p>
            <a:pPr lvl="1"/>
            <a:r>
              <a:rPr lang="pt-BR" sz="3000" dirty="0" smtClean="0"/>
              <a:t>Um </a:t>
            </a:r>
            <a:r>
              <a:rPr lang="pt-BR" sz="3000" dirty="0"/>
              <a:t>tipo de pesquisa com base empírica que é concebida e realizada em estreita associação com uma ação ou com a resolução de um problema coletivo e no qual os pesquisadores e participantes representativos da situação ou do problema estão envolvidos de modo cooperativo ou participativo (THIOLLENT, 1986, p.14).</a:t>
            </a:r>
          </a:p>
        </p:txBody>
      </p:sp>
    </p:spTree>
    <p:extLst>
      <p:ext uri="{BB962C8B-B14F-4D97-AF65-F5344CB8AC3E}">
        <p14:creationId xmlns:p14="http://schemas.microsoft.com/office/powerpoint/2010/main" val="18360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302" y="186764"/>
            <a:ext cx="9310074" cy="745565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PESQUISA-AÇÃO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7553" y="1586752"/>
            <a:ext cx="11610852" cy="500205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Define </a:t>
            </a:r>
            <a:r>
              <a:rPr lang="pt-BR" sz="2400" dirty="0" err="1" smtClean="0"/>
              <a:t>Thiollent</a:t>
            </a:r>
            <a:r>
              <a:rPr lang="pt-BR" sz="2400" dirty="0" smtClean="0"/>
              <a:t> (1988): A pesquisa ação é um tipo de investigação social com base empírica que é concebida e realizada em estreita associação com uma ação ou com a resolução de um problema coletivo no qual os pesquisadores e os participantes representativos da situação ou do problema estão envolvidos de modo cooperativo ou participativo.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Por sua vez, Fonseca (2002) precisa: A pesquisa-ação pressupõe uma participação planejada do pesquisador na situação problemática a ser investigada. O processo de pesquisa recorre a uma metodologia sistemática, no sentido de transformar as realidades observadas, a partir da sua compreensão, conhecimento e compromisso para a ação dos elementos envolvidos na pesquisa (p. 34).</a:t>
            </a:r>
            <a:endParaRPr lang="pt-BR" sz="2400" dirty="0"/>
          </a:p>
        </p:txBody>
      </p:sp>
      <p:pic>
        <p:nvPicPr>
          <p:cNvPr id="7" name="Imagem 6" descr="Resultado de imagem para PESQUISA-AÇÃ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76" y="0"/>
            <a:ext cx="2117229" cy="1434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5911763" y="6286073"/>
            <a:ext cx="58624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hlinkClick r:id="rId3"/>
              </a:rPr>
              <a:t>https://</a:t>
            </a:r>
            <a:r>
              <a:rPr lang="pt-BR" sz="1000" dirty="0" smtClean="0">
                <a:hlinkClick r:id="rId3"/>
              </a:rPr>
              <a:t>www.google.com.br/search?q=PESQUISA-A%C3%87%C3%83O&amp;source=lnms&amp;tbm=isch&amp;sa=X&amp;ved=0ahUKEwiH24iHgsnVAhVEz1QKHdPnCAAQ_AUICygC&amp;biw=1536&amp;bih=759#imgrc=jCRBl3LAVK3q3M:Acesso</a:t>
            </a:r>
            <a:r>
              <a:rPr lang="pt-BR" sz="1000" dirty="0" smtClean="0"/>
              <a:t> em 15 </a:t>
            </a:r>
            <a:r>
              <a:rPr lang="pt-BR" sz="1000" dirty="0" err="1" smtClean="0"/>
              <a:t>jul</a:t>
            </a:r>
            <a:r>
              <a:rPr lang="pt-BR" sz="1000" dirty="0" smtClean="0"/>
              <a:t> 2017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659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823"/>
            <a:ext cx="12191999" cy="79785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	</a:t>
            </a:r>
            <a:r>
              <a:rPr lang="pt-BR" b="1" dirty="0" smtClean="0">
                <a:solidFill>
                  <a:srgbClr val="FF0000"/>
                </a:solidFill>
              </a:rPr>
              <a:t>2ª FASE DO PROCESSO SELETIVO – O PROJETO</a:t>
            </a:r>
            <a:endParaRPr lang="pt-BR" b="1" dirty="0">
              <a:solidFill>
                <a:srgbClr val="FF0000"/>
              </a:solidFill>
            </a:endParaRPr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294" y="914401"/>
            <a:ext cx="11645153" cy="5692588"/>
          </a:xfrm>
        </p:spPr>
        <p:txBody>
          <a:bodyPr>
            <a:normAutofit fontScale="92500" lnSpcReduction="10000"/>
          </a:bodyPr>
          <a:lstStyle/>
          <a:p>
            <a:r>
              <a:rPr lang="pt-PT" sz="2300" b="1" dirty="0">
                <a:solidFill>
                  <a:srgbClr val="FFFF00"/>
                </a:solidFill>
              </a:rPr>
              <a:t>A fim de orientar os candidatos na segunda fase do processo seletivo, o PPG/DHJUS definiu um roteiro que pode servir de guia para a elaboração do projeto. </a:t>
            </a:r>
            <a:endParaRPr lang="pt-PT" sz="23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PT" sz="2300" b="1" dirty="0" smtClean="0">
              <a:solidFill>
                <a:srgbClr val="FFFF00"/>
              </a:solidFill>
            </a:endParaRPr>
          </a:p>
          <a:p>
            <a:r>
              <a:rPr lang="pt-PT" sz="2300" b="1" dirty="0" smtClean="0">
                <a:solidFill>
                  <a:srgbClr val="FFFF00"/>
                </a:solidFill>
              </a:rPr>
              <a:t>A </a:t>
            </a:r>
            <a:r>
              <a:rPr lang="pt-PT" sz="2300" b="1" dirty="0">
                <a:solidFill>
                  <a:srgbClr val="FFFF00"/>
                </a:solidFill>
              </a:rPr>
              <a:t>organização do projeto deve </a:t>
            </a:r>
            <a:r>
              <a:rPr lang="pt-PT" sz="2300" b="1" dirty="0" smtClean="0">
                <a:solidFill>
                  <a:srgbClr val="FFFF00"/>
                </a:solidFill>
              </a:rPr>
              <a:t>seguir </a:t>
            </a:r>
            <a:r>
              <a:rPr lang="pt-PT" sz="2300" b="1" dirty="0">
                <a:solidFill>
                  <a:srgbClr val="FFFF00"/>
                </a:solidFill>
              </a:rPr>
              <a:t>as normas da </a:t>
            </a:r>
            <a:r>
              <a:rPr lang="pt-PT" sz="2300" b="1" dirty="0" smtClean="0">
                <a:solidFill>
                  <a:srgbClr val="FFFF00"/>
                </a:solidFill>
              </a:rPr>
              <a:t>ABNT.</a:t>
            </a:r>
          </a:p>
          <a:p>
            <a:endParaRPr lang="pt-PT" sz="2300" b="1" dirty="0">
              <a:solidFill>
                <a:srgbClr val="FFFF00"/>
              </a:solidFill>
            </a:endParaRPr>
          </a:p>
          <a:p>
            <a:r>
              <a:rPr lang="pt-PT" sz="2300" b="1" dirty="0" smtClean="0">
                <a:solidFill>
                  <a:srgbClr val="FFFF00"/>
                </a:solidFill>
              </a:rPr>
              <a:t>Onde conseguir as normas da ABNT?</a:t>
            </a:r>
          </a:p>
          <a:p>
            <a:pPr lvl="1"/>
            <a:r>
              <a:rPr lang="pt-BR" sz="2300" dirty="0"/>
              <a:t>A Biblioteca Central informa à comunidade acadêmica que em parceria com representante da plataforma Target </a:t>
            </a:r>
            <a:r>
              <a:rPr lang="pt-BR" sz="2300" dirty="0" err="1"/>
              <a:t>GEDWeb</a:t>
            </a:r>
            <a:r>
              <a:rPr lang="pt-BR" sz="2300" dirty="0"/>
              <a:t> - Sistema de Gestão de Normas e Documentos Regulatórios, está disponibilizando acesso cortesia para a consulta pública e viabilização da aquisição. A empresa Target </a:t>
            </a:r>
            <a:r>
              <a:rPr lang="pt-BR" sz="2300" dirty="0" err="1"/>
              <a:t>GEDWeb</a:t>
            </a:r>
            <a:r>
              <a:rPr lang="pt-BR" sz="2300" dirty="0"/>
              <a:t> oferece em sua Plataforma uma gama de produtos voltados para normalização técnica entre outros, tais como Normas da ABNT, NBR e Mercosul, Normas Internacionais e Estrangeiras, Procedimentos do Ministério da Saúde, Diários Oficiais da União Estados e Municípios, Regulamentos Técnicos do INMETRO, Resoluções da ANEEL, Procedimentos do ONS, entre outros</a:t>
            </a:r>
            <a:r>
              <a:rPr lang="pt-BR" sz="2300" dirty="0" smtClean="0"/>
              <a:t>.</a:t>
            </a:r>
          </a:p>
          <a:p>
            <a:pPr lvl="1"/>
            <a:r>
              <a:rPr lang="pt-BR" sz="2300" dirty="0" smtClean="0"/>
              <a:t>Maiores informações acesse: </a:t>
            </a:r>
            <a:r>
              <a:rPr lang="pt-BR" sz="2400" dirty="0">
                <a:hlinkClick r:id="rId2"/>
              </a:rPr>
              <a:t>http://www.bibliotecacentral.unir.br/noticia/exibir/9291</a:t>
            </a:r>
            <a:endParaRPr lang="pt-PT" sz="2300" dirty="0" smtClean="0"/>
          </a:p>
          <a:p>
            <a:endParaRPr lang="pt-PT" dirty="0" smtClean="0"/>
          </a:p>
          <a:p>
            <a:endParaRPr lang="pt-PT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4635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Quanto aos procedimentos técnicos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410056"/>
            <a:ext cx="9139020" cy="5238571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PESQUISA </a:t>
            </a:r>
            <a:r>
              <a:rPr lang="pt-BR" sz="2400" b="1" dirty="0" smtClean="0">
                <a:solidFill>
                  <a:srgbClr val="FFFF00"/>
                </a:solidFill>
              </a:rPr>
              <a:t>PARTICIPANTE</a:t>
            </a:r>
          </a:p>
          <a:p>
            <a:r>
              <a:rPr lang="pt-BR" sz="2400" dirty="0"/>
              <a:t>Este tipo de pesquisa caracteriza-se pelo envolvimento e identificação do pesquisador com as pessoas investigadas. </a:t>
            </a:r>
            <a:endParaRPr lang="pt-BR" sz="2400" dirty="0" smtClean="0"/>
          </a:p>
          <a:p>
            <a:r>
              <a:rPr lang="pt-BR" sz="2400" dirty="0" smtClean="0"/>
              <a:t>A </a:t>
            </a:r>
            <a:r>
              <a:rPr lang="pt-BR" sz="2400" dirty="0"/>
              <a:t>pesquisa participante foi criada por </a:t>
            </a:r>
            <a:r>
              <a:rPr lang="pt-BR" sz="2400" dirty="0" err="1"/>
              <a:t>Bronislaw</a:t>
            </a:r>
            <a:r>
              <a:rPr lang="pt-BR" sz="2400" dirty="0"/>
              <a:t> Malinowski: para conhecer os nativos das ilhas </a:t>
            </a:r>
            <a:r>
              <a:rPr lang="pt-BR" sz="2400" dirty="0" err="1"/>
              <a:t>Trobriand</a:t>
            </a:r>
            <a:r>
              <a:rPr lang="pt-BR" sz="2400" dirty="0"/>
              <a:t>, ele foi se tornar um deles. </a:t>
            </a:r>
            <a:endParaRPr lang="pt-BR" sz="2400" dirty="0" smtClean="0"/>
          </a:p>
          <a:p>
            <a:r>
              <a:rPr lang="pt-BR" sz="2400" dirty="0" smtClean="0"/>
              <a:t>Rompendo </a:t>
            </a:r>
            <a:r>
              <a:rPr lang="pt-BR" sz="2400" dirty="0"/>
              <a:t>com a sociedade ocidental, montava sua tenda nas aldeias que desejava estudar, aprendia suas línguas e observava sua vida quotidiana (FONSECA, 2002). </a:t>
            </a:r>
            <a:endParaRPr lang="pt-BR" sz="2400" dirty="0" smtClean="0"/>
          </a:p>
          <a:p>
            <a:r>
              <a:rPr lang="pt-BR" sz="2400" dirty="0" smtClean="0"/>
              <a:t>Exemplos </a:t>
            </a:r>
            <a:r>
              <a:rPr lang="pt-BR" sz="2400" dirty="0"/>
              <a:t>de aplicação da pesquisa participante são o estabelecimento de programas públicos ou plataformas políticas e a determinação de ações básicas de grupos de trabalho.</a:t>
            </a:r>
          </a:p>
        </p:txBody>
      </p:sp>
    </p:spTree>
    <p:extLst>
      <p:ext uri="{BB962C8B-B14F-4D97-AF65-F5344CB8AC3E}">
        <p14:creationId xmlns:p14="http://schemas.microsoft.com/office/powerpoint/2010/main" val="33233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25823" t="18812" r="24648" b="13713"/>
          <a:stretch/>
        </p:blipFill>
        <p:spPr bwMode="auto">
          <a:xfrm>
            <a:off x="64556" y="86290"/>
            <a:ext cx="4315697" cy="422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25258" t="17057" r="24365" b="15970"/>
          <a:stretch/>
        </p:blipFill>
        <p:spPr bwMode="auto">
          <a:xfrm>
            <a:off x="8296577" y="86291"/>
            <a:ext cx="3895423" cy="422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4"/>
          <a:srcRect l="25118" t="17558" r="24365" b="26505"/>
          <a:stretch/>
        </p:blipFill>
        <p:spPr bwMode="auto">
          <a:xfrm>
            <a:off x="4380253" y="4307083"/>
            <a:ext cx="3916324" cy="2299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Resultado de imagem para PESQUISA particip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29" y="71238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PESQUISA</a:t>
            </a:r>
            <a:r>
              <a:rPr lang="pt-BR" dirty="0">
                <a:solidFill>
                  <a:srgbClr val="FFFF00"/>
                </a:solidFill>
              </a:rPr>
              <a:t> ETNOGRÁFICA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1473" y="1384420"/>
            <a:ext cx="7998863" cy="498219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pesquisa etnográfica pode ser entendida como o estudo de um grupo ou povo. </a:t>
            </a:r>
            <a:endParaRPr lang="pt-BR" dirty="0" smtClean="0"/>
          </a:p>
          <a:p>
            <a:r>
              <a:rPr lang="pt-BR" dirty="0" smtClean="0"/>
              <a:t>As </a:t>
            </a:r>
            <a:r>
              <a:rPr lang="pt-BR" dirty="0"/>
              <a:t>características específicas da pesquisa etnográfica são: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sz="1800" dirty="0" smtClean="0"/>
              <a:t>o </a:t>
            </a:r>
            <a:r>
              <a:rPr lang="pt-BR" sz="1800" dirty="0"/>
              <a:t>uso da observação participante, da entrevista intensiva e da análise de documentos; </a:t>
            </a:r>
            <a:endParaRPr lang="pt-BR" sz="1800" dirty="0" smtClean="0"/>
          </a:p>
          <a:p>
            <a:pPr lvl="1"/>
            <a:r>
              <a:rPr lang="pt-BR" sz="1800" dirty="0" smtClean="0"/>
              <a:t>a </a:t>
            </a:r>
            <a:r>
              <a:rPr lang="pt-BR" sz="1800" dirty="0"/>
              <a:t>interação entre pesquisador e objeto pesquisado; X a flexibilidade para modificar os rumos da pesquisa; </a:t>
            </a:r>
            <a:endParaRPr lang="pt-BR" sz="1800" dirty="0" smtClean="0"/>
          </a:p>
          <a:p>
            <a:pPr lvl="1"/>
            <a:r>
              <a:rPr lang="pt-BR" sz="1800" dirty="0" smtClean="0"/>
              <a:t>a </a:t>
            </a:r>
            <a:r>
              <a:rPr lang="pt-BR" sz="1800" dirty="0"/>
              <a:t>ênfase no processo, e não nos resultados finais; </a:t>
            </a:r>
            <a:endParaRPr lang="pt-BR" sz="1800" dirty="0" smtClean="0"/>
          </a:p>
          <a:p>
            <a:pPr lvl="1"/>
            <a:r>
              <a:rPr lang="pt-BR" sz="1800" dirty="0" smtClean="0"/>
              <a:t>a </a:t>
            </a:r>
            <a:r>
              <a:rPr lang="pt-BR" sz="1800" dirty="0"/>
              <a:t>visão dos sujeitos pesquisados sobre suas experiências; </a:t>
            </a:r>
            <a:endParaRPr lang="pt-BR" sz="1800" dirty="0" smtClean="0"/>
          </a:p>
          <a:p>
            <a:pPr lvl="1"/>
            <a:r>
              <a:rPr lang="pt-BR" sz="1800" dirty="0" smtClean="0"/>
              <a:t>a </a:t>
            </a:r>
            <a:r>
              <a:rPr lang="pt-BR" sz="1800" dirty="0"/>
              <a:t>não intervenção do pesquisador sobre o ambiente pesquisado; X a variação do período, que pode ser de semanas, de meses e até de anos; </a:t>
            </a:r>
            <a:endParaRPr lang="pt-BR" sz="1800" dirty="0" smtClean="0"/>
          </a:p>
          <a:p>
            <a:pPr lvl="1"/>
            <a:r>
              <a:rPr lang="pt-BR" sz="1800" dirty="0" smtClean="0"/>
              <a:t>a </a:t>
            </a:r>
            <a:r>
              <a:rPr lang="pt-BR" sz="1800" dirty="0"/>
              <a:t>coleta dos dados descritivos, transcritos literalmente para a utilização no relatório. </a:t>
            </a:r>
            <a:endParaRPr lang="pt-BR" sz="1800" dirty="0" smtClean="0"/>
          </a:p>
        </p:txBody>
      </p:sp>
      <p:pic>
        <p:nvPicPr>
          <p:cNvPr id="4" name="Imagem 3" descr="Resultado de imagem para PESQUISA etnográf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14" y="1801240"/>
            <a:ext cx="3381286" cy="24802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8810714" y="4281443"/>
            <a:ext cx="338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https://</a:t>
            </a:r>
            <a:r>
              <a:rPr lang="pt-BR" sz="800"/>
              <a:t>www.google.com.br/search?q=PESQUISA+etnogr%C3%A1fica&amp;source=lnms&amp;tbm=isch&amp;sa=X&amp;ved=0ahUKEwiYzprxhMnVAhXCiFQKHYOiCQUQ_AUICygC&amp;biw=1536&amp;bih=759#imgrc=NIOyCw3ur5El9M</a:t>
            </a:r>
            <a:r>
              <a:rPr lang="pt-BR" sz="800" smtClean="0"/>
              <a:t>:.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7361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134" y="152400"/>
            <a:ext cx="8596668" cy="672353"/>
          </a:xfrm>
        </p:spPr>
        <p:txBody>
          <a:bodyPr/>
          <a:lstStyle/>
          <a:p>
            <a:r>
              <a:rPr lang="pt-PT" b="1" dirty="0"/>
              <a:t>CRONOGRAMA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529" y="3993220"/>
            <a:ext cx="2863724" cy="663388"/>
          </a:xfrm>
        </p:spPr>
        <p:txBody>
          <a:bodyPr>
            <a:normAutofit/>
          </a:bodyPr>
          <a:lstStyle/>
          <a:p>
            <a:r>
              <a:rPr lang="pt-BR" dirty="0" smtClean="0"/>
              <a:t>Exemplo de cronograma: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Cronograma&#10;                                                Abril                                       Maio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0" y="896471"/>
            <a:ext cx="8244483" cy="58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2250142" y="3993220"/>
            <a:ext cx="2136647" cy="589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27529" y="1165428"/>
            <a:ext cx="37482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dirty="0"/>
              <a:t>Distribua, de maneira lógica e coerente, as etapas da pesquisa ao longo dos anos que você terá para desenvolvê-la.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3112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76" y="134471"/>
            <a:ext cx="11716299" cy="65442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CRONOGRAMA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083" y="970240"/>
            <a:ext cx="11609291" cy="1774287"/>
          </a:xfrm>
        </p:spPr>
        <p:txBody>
          <a:bodyPr>
            <a:normAutofit fontScale="92500" lnSpcReduction="20000"/>
          </a:bodyPr>
          <a:lstStyle/>
          <a:p>
            <a:r>
              <a:rPr lang="pt-BR" sz="4000" dirty="0"/>
              <a:t>O cronograma da pesquisa deve ser estabelecido com indicação das etapas da pesquisa que serão cumpridas em cada período mencionado. </a:t>
            </a:r>
            <a:r>
              <a:rPr lang="pt-BR" sz="4000" dirty="0" smtClean="0"/>
              <a:t>Exemplo: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Resultado de imagem para cronograma de pesquis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5"/>
          <a:stretch/>
        </p:blipFill>
        <p:spPr bwMode="auto">
          <a:xfrm>
            <a:off x="744288" y="2558321"/>
            <a:ext cx="10434700" cy="4129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66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381" y="143436"/>
            <a:ext cx="8596668" cy="654423"/>
          </a:xfrm>
        </p:spPr>
        <p:txBody>
          <a:bodyPr/>
          <a:lstStyle/>
          <a:p>
            <a:r>
              <a:rPr lang="pt-PT" b="1" dirty="0"/>
              <a:t>REFERÊNCIAS PRELIMINARES</a:t>
            </a:r>
            <a:endParaRPr lang="pt-BR" dirty="0"/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7381" y="690284"/>
            <a:ext cx="12034619" cy="1622610"/>
          </a:xfrm>
        </p:spPr>
        <p:txBody>
          <a:bodyPr/>
          <a:lstStyle/>
          <a:p>
            <a:pPr lvl="0" algn="just"/>
            <a:r>
              <a:rPr lang="pt-PT" sz="2400" dirty="0"/>
              <a:t>As referências consistem na indicação em ordem alfabética, por autor e data, sem numeração, das fontes já consultadas para elaboração do trabalho e das fontes a serem consultadas.</a:t>
            </a:r>
            <a:endParaRPr lang="pt-BR" sz="2400" dirty="0"/>
          </a:p>
          <a:p>
            <a:r>
              <a:rPr lang="pt-BR" dirty="0" smtClean="0"/>
              <a:t>Exemplo:</a:t>
            </a:r>
            <a:endParaRPr lang="pt-BR" dirty="0"/>
          </a:p>
        </p:txBody>
      </p:sp>
      <p:sp useBgFill="1">
        <p:nvSpPr>
          <p:cNvPr id="4" name="Espaço Reservado para Conteúdo 2"/>
          <p:cNvSpPr txBox="1">
            <a:spLocks/>
          </p:cNvSpPr>
          <p:nvPr/>
        </p:nvSpPr>
        <p:spPr>
          <a:xfrm>
            <a:off x="0" y="3115237"/>
            <a:ext cx="12192000" cy="3160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ALVES-MAZZOTTI, A. J.; GEWANDSZNAJDER, F. </a:t>
            </a:r>
            <a:r>
              <a:rPr lang="pt-BR" sz="1200" b="1" dirty="0" smtClean="0"/>
              <a:t>O método nas ciências naturais e sociais</a:t>
            </a:r>
            <a:r>
              <a:rPr lang="pt-BR" sz="1200" dirty="0" smtClean="0"/>
              <a:t>: pesquisa quantitativa e qualitativa. São Paulo: Pioneira, 1998.</a:t>
            </a:r>
          </a:p>
          <a:p>
            <a:r>
              <a:rPr lang="pt-BR" altLang="pt-BR" sz="1200" dirty="0" smtClean="0"/>
              <a:t>CERVO, Amado L.; BERVIAN, Pedro A. </a:t>
            </a:r>
            <a:r>
              <a:rPr lang="pt-BR" altLang="pt-BR" sz="1200" b="1" dirty="0" smtClean="0"/>
              <a:t>Metodologia científica. </a:t>
            </a:r>
            <a:r>
              <a:rPr lang="pt-BR" altLang="pt-BR" sz="1200" dirty="0" smtClean="0"/>
              <a:t>5.ed. São Paulo: Prentice Hall, 2002.</a:t>
            </a:r>
          </a:p>
          <a:p>
            <a:r>
              <a:rPr lang="pt-BR" altLang="pt-BR" sz="1200" dirty="0" smtClean="0"/>
              <a:t>CRUZ, Carla; RIBEIRO, </a:t>
            </a:r>
            <a:r>
              <a:rPr lang="pt-BR" altLang="pt-BR" sz="1200" dirty="0" err="1" smtClean="0"/>
              <a:t>Uirá</a:t>
            </a:r>
            <a:r>
              <a:rPr lang="pt-BR" altLang="pt-BR" sz="1200" dirty="0" smtClean="0"/>
              <a:t>. </a:t>
            </a:r>
            <a:r>
              <a:rPr lang="pt-BR" altLang="pt-BR" sz="1200" b="1" dirty="0" smtClean="0"/>
              <a:t>Metodologia científica – </a:t>
            </a:r>
            <a:r>
              <a:rPr lang="pt-BR" altLang="pt-BR" sz="1200" dirty="0" smtClean="0"/>
              <a:t>teoria e prática. Rio de Janeiro: </a:t>
            </a:r>
            <a:r>
              <a:rPr lang="pt-BR" altLang="pt-BR" sz="1200" dirty="0" err="1" smtClean="0"/>
              <a:t>Axcel</a:t>
            </a:r>
            <a:r>
              <a:rPr lang="pt-BR" altLang="pt-BR" sz="1200" dirty="0" smtClean="0"/>
              <a:t> Books, 2003.</a:t>
            </a:r>
          </a:p>
          <a:p>
            <a:r>
              <a:rPr lang="pt-BR" sz="1200" dirty="0" smtClean="0"/>
              <a:t>GIL, </a:t>
            </a:r>
            <a:r>
              <a:rPr lang="pt-BR" sz="1200" dirty="0" err="1" smtClean="0"/>
              <a:t>Antonio</a:t>
            </a:r>
            <a:r>
              <a:rPr lang="pt-BR" sz="1200" dirty="0" smtClean="0"/>
              <a:t> Carlos. </a:t>
            </a:r>
            <a:r>
              <a:rPr lang="pt-BR" sz="1200" b="1" dirty="0" smtClean="0"/>
              <a:t>Como elaborar projetos de pesquisa</a:t>
            </a:r>
            <a:r>
              <a:rPr lang="pt-BR" sz="1200" dirty="0" smtClean="0"/>
              <a:t>. 4. ed. São Paulo: Atlas, 2008.</a:t>
            </a:r>
          </a:p>
          <a:p>
            <a:r>
              <a:rPr lang="pt-BR" sz="1200" dirty="0" smtClean="0"/>
              <a:t>GOLDENBERG, M. </a:t>
            </a:r>
            <a:r>
              <a:rPr lang="pt-BR" sz="1200" b="1" dirty="0" smtClean="0"/>
              <a:t>A arte de pesquisar</a:t>
            </a:r>
            <a:r>
              <a:rPr lang="pt-BR" sz="1200" dirty="0" smtClean="0"/>
              <a:t>. Rio de Janeiro: Record, 1997. </a:t>
            </a:r>
          </a:p>
          <a:p>
            <a:r>
              <a:rPr lang="pt-BR" altLang="pt-BR" sz="1200" dirty="0" smtClean="0"/>
              <a:t>LEITE, José A.A. </a:t>
            </a:r>
            <a:r>
              <a:rPr lang="pt-BR" altLang="pt-BR" sz="1200" b="1" dirty="0" smtClean="0"/>
              <a:t>Metodologia de elaboração de teses. </a:t>
            </a:r>
            <a:r>
              <a:rPr lang="pt-BR" altLang="pt-BR" sz="1200" dirty="0" smtClean="0"/>
              <a:t> São Paulo: McGraw-Hill, 1978.</a:t>
            </a:r>
          </a:p>
          <a:p>
            <a:r>
              <a:rPr lang="pt-BR" sz="1200" dirty="0" smtClean="0"/>
              <a:t>SANTOS, A. R. </a:t>
            </a:r>
            <a:r>
              <a:rPr lang="pt-BR" sz="1200" b="1" dirty="0" smtClean="0"/>
              <a:t>Metodologia científica</a:t>
            </a:r>
            <a:r>
              <a:rPr lang="pt-BR" sz="1200" dirty="0" smtClean="0"/>
              <a:t>: a construção do conhecimento. Rio de Janeiro: DP&amp;A, 1999.</a:t>
            </a:r>
          </a:p>
          <a:p>
            <a:r>
              <a:rPr lang="pt-BR" altLang="pt-BR" sz="1200" dirty="0" smtClean="0"/>
              <a:t>SEVERINO, </a:t>
            </a:r>
            <a:r>
              <a:rPr lang="pt-BR" altLang="pt-BR" sz="1200" dirty="0" err="1" smtClean="0"/>
              <a:t>Antonio</a:t>
            </a:r>
            <a:r>
              <a:rPr lang="pt-BR" altLang="pt-BR" sz="1200" dirty="0" smtClean="0"/>
              <a:t> J. </a:t>
            </a:r>
            <a:r>
              <a:rPr lang="pt-BR" altLang="pt-BR" sz="1200" b="1" dirty="0" smtClean="0"/>
              <a:t>Metodologia do trabalho científico. </a:t>
            </a:r>
            <a:r>
              <a:rPr lang="pt-BR" altLang="pt-BR" sz="1200" dirty="0" smtClean="0"/>
              <a:t>21.ed. São Paulo: Cortez, 2000.</a:t>
            </a:r>
          </a:p>
          <a:p>
            <a:r>
              <a:rPr lang="pt-BR" sz="1200" dirty="0" smtClean="0"/>
              <a:t>THIOLLENT, Michel. </a:t>
            </a:r>
            <a:r>
              <a:rPr lang="pt-BR" sz="1200" b="1" dirty="0" smtClean="0"/>
              <a:t>Metodologia da pesquisa-ação</a:t>
            </a:r>
            <a:r>
              <a:rPr lang="pt-BR" sz="1200" dirty="0" smtClean="0"/>
              <a:t>. 2. ed. São Paulo: Cortez, 1986.</a:t>
            </a:r>
          </a:p>
          <a:p>
            <a:r>
              <a:rPr lang="pt-BR" sz="1200" dirty="0" smtClean="0"/>
              <a:t>TRIVIÑOS, A. N. S. </a:t>
            </a:r>
            <a:r>
              <a:rPr lang="pt-BR" sz="1200" b="1" dirty="0" smtClean="0"/>
              <a:t>Introdução à pesquisa em ciências sociais</a:t>
            </a:r>
            <a:r>
              <a:rPr lang="pt-BR" sz="1200" dirty="0" smtClean="0"/>
              <a:t>: a pesquisa qualitativa em educação. São Paulo: Atlas, 1987.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8138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522" y="5977"/>
            <a:ext cx="8596668" cy="702235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REFERÊNCIAS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047" y="708212"/>
            <a:ext cx="9475693" cy="543261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ALVES-MAZZOTTI, A. J.; GEWANDSZNAJDER, F. </a:t>
            </a:r>
            <a:r>
              <a:rPr lang="pt-BR" b="1" dirty="0"/>
              <a:t>O método nas ciências naturais e sociais</a:t>
            </a:r>
            <a:r>
              <a:rPr lang="pt-BR" dirty="0"/>
              <a:t>: pesquisa quantitativa e qualitativa. São Paulo: Pioneira, </a:t>
            </a:r>
            <a:r>
              <a:rPr lang="pt-BR" dirty="0" smtClean="0"/>
              <a:t>1998.</a:t>
            </a:r>
          </a:p>
          <a:p>
            <a:r>
              <a:rPr lang="pt-BR" altLang="pt-BR" dirty="0"/>
              <a:t>CERVO, Amado L.; BERVIAN, Pedro A. </a:t>
            </a:r>
            <a:r>
              <a:rPr lang="pt-BR" altLang="pt-BR" b="1" dirty="0"/>
              <a:t>Metodologia científica. </a:t>
            </a:r>
            <a:r>
              <a:rPr lang="pt-BR" altLang="pt-BR" dirty="0"/>
              <a:t>5.ed. São Paulo: Prentice Hall, 2002.</a:t>
            </a:r>
          </a:p>
          <a:p>
            <a:r>
              <a:rPr lang="pt-BR" altLang="pt-BR" dirty="0" smtClean="0"/>
              <a:t>CRUZ</a:t>
            </a:r>
            <a:r>
              <a:rPr lang="pt-BR" altLang="pt-BR" dirty="0"/>
              <a:t>, Carla; RIBEIRO, </a:t>
            </a:r>
            <a:r>
              <a:rPr lang="pt-BR" altLang="pt-BR" dirty="0" err="1"/>
              <a:t>Uirá</a:t>
            </a:r>
            <a:r>
              <a:rPr lang="pt-BR" altLang="pt-BR" dirty="0"/>
              <a:t>. </a:t>
            </a:r>
            <a:r>
              <a:rPr lang="pt-BR" altLang="pt-BR" b="1" dirty="0"/>
              <a:t>Metodologia científica – </a:t>
            </a:r>
            <a:r>
              <a:rPr lang="pt-BR" altLang="pt-BR" dirty="0"/>
              <a:t>teoria e prática. Rio de Janeiro: </a:t>
            </a:r>
            <a:r>
              <a:rPr lang="pt-BR" altLang="pt-BR" dirty="0" err="1"/>
              <a:t>Axcel</a:t>
            </a:r>
            <a:r>
              <a:rPr lang="pt-BR" altLang="pt-BR" dirty="0"/>
              <a:t> Books, 2003.</a:t>
            </a:r>
          </a:p>
          <a:p>
            <a:r>
              <a:rPr lang="pt-BR" dirty="0" smtClean="0"/>
              <a:t>GIL</a:t>
            </a:r>
            <a:r>
              <a:rPr lang="pt-BR" dirty="0"/>
              <a:t>, </a:t>
            </a:r>
            <a:r>
              <a:rPr lang="pt-BR" dirty="0" err="1"/>
              <a:t>Antonio</a:t>
            </a:r>
            <a:r>
              <a:rPr lang="pt-BR" dirty="0"/>
              <a:t> Carlos. </a:t>
            </a:r>
            <a:r>
              <a:rPr lang="pt-BR" b="1" dirty="0"/>
              <a:t>Como elaborar projetos de pesquisa</a:t>
            </a:r>
            <a:r>
              <a:rPr lang="pt-BR" dirty="0"/>
              <a:t>. 4. ed. São Paulo: Atlas, 2008</a:t>
            </a:r>
            <a:r>
              <a:rPr lang="pt-BR" dirty="0" smtClean="0"/>
              <a:t>.</a:t>
            </a:r>
          </a:p>
          <a:p>
            <a:r>
              <a:rPr lang="pt-BR" dirty="0"/>
              <a:t>GOLDENBERG, M. </a:t>
            </a:r>
            <a:r>
              <a:rPr lang="pt-BR" b="1" dirty="0"/>
              <a:t>A arte de pesquisar</a:t>
            </a:r>
            <a:r>
              <a:rPr lang="pt-BR" dirty="0"/>
              <a:t>. Rio de Janeiro: Record, 1997. </a:t>
            </a:r>
            <a:endParaRPr lang="pt-BR" dirty="0" smtClean="0"/>
          </a:p>
          <a:p>
            <a:r>
              <a:rPr lang="pt-BR" altLang="pt-BR" dirty="0"/>
              <a:t>LEITE, José A.A. </a:t>
            </a:r>
            <a:r>
              <a:rPr lang="pt-BR" altLang="pt-BR" b="1" dirty="0"/>
              <a:t>Metodologia de elaboração de teses. </a:t>
            </a:r>
            <a:r>
              <a:rPr lang="pt-BR" altLang="pt-BR" dirty="0"/>
              <a:t> São Paulo: McGraw-Hill, 1978.</a:t>
            </a:r>
          </a:p>
          <a:p>
            <a:r>
              <a:rPr lang="pt-BR" dirty="0" smtClean="0"/>
              <a:t>SANTOS</a:t>
            </a:r>
            <a:r>
              <a:rPr lang="pt-BR" dirty="0"/>
              <a:t>, A. R. </a:t>
            </a:r>
            <a:r>
              <a:rPr lang="pt-BR" b="1" dirty="0"/>
              <a:t>Metodologia científica</a:t>
            </a:r>
            <a:r>
              <a:rPr lang="pt-BR" dirty="0"/>
              <a:t>: a construção do conhecimento. Rio de Janeiro: DP&amp;A, 1999</a:t>
            </a:r>
            <a:r>
              <a:rPr lang="pt-BR" dirty="0" smtClean="0"/>
              <a:t>.</a:t>
            </a:r>
          </a:p>
          <a:p>
            <a:r>
              <a:rPr lang="pt-BR" altLang="pt-BR" dirty="0"/>
              <a:t>SEVERINO, </a:t>
            </a:r>
            <a:r>
              <a:rPr lang="pt-BR" altLang="pt-BR" dirty="0" err="1"/>
              <a:t>Antonio</a:t>
            </a:r>
            <a:r>
              <a:rPr lang="pt-BR" altLang="pt-BR" dirty="0"/>
              <a:t> J. </a:t>
            </a:r>
            <a:r>
              <a:rPr lang="pt-BR" altLang="pt-BR" b="1" dirty="0"/>
              <a:t>Metodologia do trabalho científico. </a:t>
            </a:r>
            <a:r>
              <a:rPr lang="pt-BR" altLang="pt-BR" dirty="0"/>
              <a:t>21.ed. São Paulo: Cortez, 2000.</a:t>
            </a:r>
          </a:p>
          <a:p>
            <a:r>
              <a:rPr lang="pt-BR" dirty="0" smtClean="0"/>
              <a:t>THIOLLENT</a:t>
            </a:r>
            <a:r>
              <a:rPr lang="pt-BR" dirty="0"/>
              <a:t>, Michel. </a:t>
            </a:r>
            <a:r>
              <a:rPr lang="pt-BR" b="1" dirty="0"/>
              <a:t>Metodologia da </a:t>
            </a:r>
            <a:r>
              <a:rPr lang="pt-BR" b="1" dirty="0" smtClean="0"/>
              <a:t>pesquisa-ação</a:t>
            </a:r>
            <a:r>
              <a:rPr lang="pt-BR" dirty="0"/>
              <a:t>. 2. ed. São Paulo: Cortez, </a:t>
            </a:r>
            <a:r>
              <a:rPr lang="pt-BR" dirty="0" smtClean="0"/>
              <a:t>1986.</a:t>
            </a:r>
          </a:p>
          <a:p>
            <a:r>
              <a:rPr lang="pt-BR" dirty="0"/>
              <a:t>TRIVIÑOS, A. N. S. </a:t>
            </a:r>
            <a:r>
              <a:rPr lang="pt-BR" b="1" dirty="0"/>
              <a:t>Introdução à pesquisa em ciências sociais</a:t>
            </a:r>
            <a:r>
              <a:rPr lang="pt-BR" dirty="0"/>
              <a:t>: a pesquisa qualitativa em educação. São Paulo: Atlas, 1987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9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60960"/>
            <a:ext cx="12078789" cy="109548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ELEMENTOS PRÉ-TEXTUAIS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CAPA (1ª página)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333898" y="1262743"/>
            <a:ext cx="6418216" cy="5294811"/>
            <a:chOff x="2145" y="193"/>
            <a:chExt cx="8177" cy="57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145" y="193"/>
              <a:ext cx="8177" cy="5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2145" y="193"/>
              <a:ext cx="8177" cy="57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56895" marR="103505" algn="ctr">
                <a:spcBef>
                  <a:spcPts val="350"/>
                </a:spcBef>
                <a:spcAft>
                  <a:spcPts val="0"/>
                </a:spcAft>
              </a:pPr>
              <a:endParaRPr lang="pt-PT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556895" marR="103505" algn="ctr">
                <a:spcBef>
                  <a:spcPts val="350"/>
                </a:spcBef>
                <a:spcAft>
                  <a:spcPts val="0"/>
                </a:spcAft>
              </a:pPr>
              <a:r>
                <a:rPr lang="pt-PT" sz="1200" b="1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FUNDAÇÃO </a:t>
              </a:r>
              <a:r>
                <a:rPr lang="pt-PT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UNIVERSIDADE FEDERAL DE RONDÔNIA – UNIR</a:t>
              </a:r>
              <a:endParaRPr lang="pt-B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>
                <a:spcBef>
                  <a:spcPts val="15"/>
                </a:spcBef>
                <a:spcAft>
                  <a:spcPts val="0"/>
                </a:spcAft>
              </a:pPr>
              <a:r>
                <a:rPr lang="pt-PT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r>
                <a:rPr lang="pt-PT" sz="1200" b="1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PROGRAMA </a:t>
              </a:r>
              <a:r>
                <a:rPr lang="pt-PT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 </a:t>
              </a:r>
              <a:r>
                <a:rPr lang="pt-PT" sz="1200" b="1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PÓS-GRADUAÇÃO </a:t>
              </a:r>
              <a:r>
                <a:rPr lang="pt-PT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MESTRADO PROFISSIONAL EM DIREITOS HUMANOS E DESENVOLVIMENTO DA JUSTIÇA – PPG/DHJUS</a:t>
              </a:r>
              <a:endParaRPr lang="pt-B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1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1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Bef>
                  <a:spcPts val="55"/>
                </a:spcBef>
                <a:spcAft>
                  <a:spcPts val="0"/>
                </a:spcAft>
              </a:pPr>
              <a:r>
                <a:rPr lang="pt-PT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pt-PT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Bef>
                  <a:spcPts val="55"/>
                </a:spcBef>
                <a:spcAft>
                  <a:spcPts val="0"/>
                </a:spcAft>
              </a:pPr>
              <a:endParaRPr lang="pt-PT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Bef>
                  <a:spcPts val="55"/>
                </a:spcBef>
                <a:spcAft>
                  <a:spcPts val="0"/>
                </a:spcAft>
              </a:pP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551815" marR="103505" algn="ctr">
                <a:lnSpc>
                  <a:spcPts val="1370"/>
                </a:lnSpc>
                <a:spcAft>
                  <a:spcPts val="0"/>
                </a:spcAft>
              </a:pPr>
              <a:r>
                <a:rPr lang="pt-PT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pt-PT" sz="1200" b="1" dirty="0">
                  <a:solidFill>
                    <a:schemeClr val="bg1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  <a:ea typeface="Arial" panose="020B0604020202020204" pitchFamily="34" charset="0"/>
                </a:rPr>
                <a:t>(OBS: não coloque o nome)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3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Bef>
                  <a:spcPts val="20"/>
                </a:spcBef>
                <a:spcAft>
                  <a:spcPts val="0"/>
                </a:spcAft>
              </a:pPr>
              <a:r>
                <a:rPr lang="pt-PT" sz="11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pt-PT" sz="11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Bef>
                  <a:spcPts val="20"/>
                </a:spcBef>
                <a:spcAft>
                  <a:spcPts val="0"/>
                </a:spcAft>
              </a:pP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553720" marR="103505" algn="ctr">
                <a:spcBef>
                  <a:spcPts val="5"/>
                </a:spcBef>
                <a:spcAft>
                  <a:spcPts val="0"/>
                </a:spcAft>
              </a:pPr>
              <a:r>
                <a:rPr lang="pt-PT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TÍTULO DO PROJETO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3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3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3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2419985" marR="1962785" algn="ctr">
                <a:lnSpc>
                  <a:spcPct val="202000"/>
                </a:lnSpc>
                <a:spcBef>
                  <a:spcPts val="1015"/>
                </a:spcBef>
                <a:spcAft>
                  <a:spcPts val="0"/>
                </a:spcAft>
              </a:pPr>
              <a:endParaRPr lang="pt-PT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2419985" marR="1962785" algn="ctr">
                <a:lnSpc>
                  <a:spcPct val="202000"/>
                </a:lnSpc>
                <a:spcBef>
                  <a:spcPts val="1015"/>
                </a:spcBef>
                <a:spcAft>
                  <a:spcPts val="0"/>
                </a:spcAft>
              </a:pPr>
              <a:endParaRPr lang="pt-PT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2419985" marR="1962785" algn="ctr">
                <a:spcBef>
                  <a:spcPts val="1015"/>
                </a:spcBef>
                <a:spcAft>
                  <a:spcPts val="0"/>
                </a:spcAft>
              </a:pPr>
              <a:r>
                <a:rPr lang="pt-PT" sz="12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Porto </a:t>
              </a:r>
              <a:r>
                <a:rPr lang="pt-PT" sz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Velho </a:t>
              </a:r>
              <a:endParaRPr lang="pt-PT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2419985" marR="1962785" algn="ctr">
                <a:spcBef>
                  <a:spcPts val="1015"/>
                </a:spcBef>
                <a:spcAft>
                  <a:spcPts val="0"/>
                </a:spcAft>
              </a:pPr>
              <a:r>
                <a:rPr lang="pt-PT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2020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8986859" y="636334"/>
            <a:ext cx="30919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ea typeface="Arial" panose="020B0604020202020204" pitchFamily="34" charset="0"/>
              </a:rPr>
              <a:t>As informações devem ser apresentadas na seguinte ordem: </a:t>
            </a:r>
            <a:endParaRPr lang="pt-P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pt-P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pt-P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pt-PT" dirty="0" smtClean="0">
                <a:latin typeface="Arial" panose="020B0604020202020204" pitchFamily="34" charset="0"/>
                <a:ea typeface="Arial" panose="020B0604020202020204" pitchFamily="34" charset="0"/>
              </a:rPr>
              <a:t>nome </a:t>
            </a:r>
            <a:r>
              <a:rPr lang="pt-PT" dirty="0">
                <a:latin typeface="Arial" panose="020B0604020202020204" pitchFamily="34" charset="0"/>
                <a:ea typeface="Arial" panose="020B0604020202020204" pitchFamily="34" charset="0"/>
              </a:rPr>
              <a:t>das </a:t>
            </a:r>
            <a:r>
              <a:rPr lang="pt-PT" dirty="0" smtClean="0">
                <a:latin typeface="Arial" panose="020B0604020202020204" pitchFamily="34" charset="0"/>
                <a:ea typeface="Arial" panose="020B0604020202020204" pitchFamily="34" charset="0"/>
              </a:rPr>
              <a:t>instituições (UNIR e DHJUS) </a:t>
            </a:r>
          </a:p>
          <a:p>
            <a:pPr algn="ctr"/>
            <a:endParaRPr lang="pt-P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pt-P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pt-P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pt-P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pt-PT" dirty="0" smtClean="0">
                <a:latin typeface="Arial" panose="020B0604020202020204" pitchFamily="34" charset="0"/>
                <a:ea typeface="Arial" panose="020B0604020202020204" pitchFamily="34" charset="0"/>
              </a:rPr>
              <a:t>ítulo do projeto e </a:t>
            </a:r>
            <a:r>
              <a:rPr lang="pt-PT" dirty="0">
                <a:latin typeface="Arial" panose="020B0604020202020204" pitchFamily="34" charset="0"/>
                <a:ea typeface="Arial" panose="020B0604020202020204" pitchFamily="34" charset="0"/>
              </a:rPr>
              <a:t>subtítulo (se houver</a:t>
            </a:r>
            <a:r>
              <a:rPr lang="pt-PT" dirty="0" smtClean="0"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  <a:p>
            <a:endParaRPr lang="pt-P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P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P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P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pt-PT" dirty="0" smtClean="0">
                <a:latin typeface="Arial" panose="020B0604020202020204" pitchFamily="34" charset="0"/>
                <a:ea typeface="Arial" panose="020B0604020202020204" pitchFamily="34" charset="0"/>
              </a:rPr>
              <a:t>ocal </a:t>
            </a:r>
            <a:r>
              <a:rPr lang="pt-PT" dirty="0">
                <a:latin typeface="Arial" panose="020B0604020202020204" pitchFamily="34" charset="0"/>
                <a:ea typeface="Arial" panose="020B0604020202020204" pitchFamily="34" charset="0"/>
              </a:rPr>
              <a:t>(cidade) da </a:t>
            </a:r>
            <a:r>
              <a:rPr lang="pt-PT" dirty="0" smtClean="0">
                <a:latin typeface="Arial" panose="020B0604020202020204" pitchFamily="34" charset="0"/>
                <a:ea typeface="Arial" panose="020B0604020202020204" pitchFamily="34" charset="0"/>
              </a:rPr>
              <a:t>instituição</a:t>
            </a:r>
          </a:p>
          <a:p>
            <a:pPr algn="ctr"/>
            <a:r>
              <a:rPr lang="pt-PT" dirty="0" smtClean="0">
                <a:latin typeface="Arial" panose="020B0604020202020204" pitchFamily="34" charset="0"/>
                <a:ea typeface="Arial" panose="020B0604020202020204" pitchFamily="34" charset="0"/>
              </a:rPr>
              <a:t>Ano</a:t>
            </a:r>
            <a:endParaRPr lang="pt-BR" dirty="0"/>
          </a:p>
        </p:txBody>
      </p:sp>
      <p:sp>
        <p:nvSpPr>
          <p:cNvPr id="10" name="Seta para a Esquerda 9"/>
          <p:cNvSpPr/>
          <p:nvPr/>
        </p:nvSpPr>
        <p:spPr>
          <a:xfrm>
            <a:off x="7830411" y="1906025"/>
            <a:ext cx="1156446" cy="2365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7560122" y="3741398"/>
            <a:ext cx="1426737" cy="20307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>
            <a:off x="7560122" y="5677775"/>
            <a:ext cx="1426737" cy="20307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7560122" y="6077482"/>
            <a:ext cx="1426737" cy="20307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95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233082"/>
            <a:ext cx="12192000" cy="69924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rgbClr val="FFFF00"/>
                </a:solidFill>
              </a:rPr>
              <a:t>TÍTULO</a:t>
            </a:r>
            <a:endParaRPr lang="pt-BR" sz="44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1694" y="1844824"/>
            <a:ext cx="9726707" cy="4066398"/>
          </a:xfrm>
        </p:spPr>
        <p:txBody>
          <a:bodyPr>
            <a:normAutofit/>
          </a:bodyPr>
          <a:lstStyle/>
          <a:p>
            <a:r>
              <a:rPr lang="pt-BR" sz="2800" b="1" dirty="0"/>
              <a:t>O título deve ser capaz de sintetizar, em uma frase, de modo objetivo a proposta da pesquisa e ser o mais perfeitamente ajustado ao conteúdo dela. </a:t>
            </a: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r>
              <a:rPr lang="pt-BR" sz="2800" b="1" dirty="0"/>
              <a:t>Títulos ambíguos e longos devem ser evitados. </a:t>
            </a: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r>
              <a:rPr lang="pt-BR" sz="2800" b="1" dirty="0"/>
              <a:t>Quando um título mais longo se mostrar necessário, </a:t>
            </a:r>
            <a:r>
              <a:rPr lang="pt-BR" sz="2800" b="1" dirty="0" smtClean="0"/>
              <a:t>pense na subdivisão </a:t>
            </a:r>
            <a:r>
              <a:rPr lang="pt-BR" sz="2800" b="1" dirty="0"/>
              <a:t>em um subtítulo. </a:t>
            </a:r>
          </a:p>
        </p:txBody>
      </p:sp>
    </p:spTree>
    <p:extLst>
      <p:ext uri="{BB962C8B-B14F-4D97-AF65-F5344CB8AC3E}">
        <p14:creationId xmlns:p14="http://schemas.microsoft.com/office/powerpoint/2010/main" val="41489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753"/>
            <a:ext cx="12191999" cy="85164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IDENTIFICAÇÃO DO PROJETO </a:t>
            </a:r>
            <a:r>
              <a:rPr lang="pt-PT" b="1" dirty="0" smtClean="0">
                <a:solidFill>
                  <a:srgbClr val="FF0000"/>
                </a:solidFill>
              </a:rPr>
              <a:t>(2ª página)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624" y="1129553"/>
            <a:ext cx="9224682" cy="5020235"/>
          </a:xfrm>
        </p:spPr>
        <p:txBody>
          <a:bodyPr/>
          <a:lstStyle/>
          <a:p>
            <a:pPr lvl="0"/>
            <a:r>
              <a:rPr lang="pt-PT" sz="2800" b="1" dirty="0" smtClean="0">
                <a:solidFill>
                  <a:srgbClr val="FFFF00"/>
                </a:solidFill>
              </a:rPr>
              <a:t>Título</a:t>
            </a:r>
            <a:r>
              <a:rPr lang="pt-PT" sz="2800" b="1" dirty="0">
                <a:solidFill>
                  <a:srgbClr val="FFFF00"/>
                </a:solidFill>
              </a:rPr>
              <a:t> </a:t>
            </a:r>
            <a:r>
              <a:rPr lang="pt-PT" sz="2800" b="1" dirty="0" smtClean="0">
                <a:solidFill>
                  <a:srgbClr val="FFFF00"/>
                </a:solidFill>
              </a:rPr>
              <a:t>do projeto:</a:t>
            </a:r>
          </a:p>
          <a:p>
            <a:pPr lvl="0"/>
            <a:r>
              <a:rPr lang="pt-PT" sz="2800" b="1" dirty="0" smtClean="0">
                <a:solidFill>
                  <a:srgbClr val="FFFF00"/>
                </a:solidFill>
              </a:rPr>
              <a:t>Área </a:t>
            </a:r>
            <a:r>
              <a:rPr lang="pt-PT" sz="2800" b="1" dirty="0">
                <a:solidFill>
                  <a:srgbClr val="FFFF00"/>
                </a:solidFill>
              </a:rPr>
              <a:t>de Concentração: DIREITOS HUMANOS E ACESSO À JUSTIÇA </a:t>
            </a:r>
            <a:endParaRPr lang="pt-PT" sz="2800" b="1" dirty="0" smtClean="0">
              <a:solidFill>
                <a:srgbClr val="FFFF00"/>
              </a:solidFill>
            </a:endParaRPr>
          </a:p>
          <a:p>
            <a:pPr lvl="0"/>
            <a:r>
              <a:rPr lang="pt-PT" sz="2800" b="1" dirty="0" smtClean="0">
                <a:solidFill>
                  <a:srgbClr val="FFFF00"/>
                </a:solidFill>
              </a:rPr>
              <a:t>Linha </a:t>
            </a:r>
            <a:r>
              <a:rPr lang="pt-PT" sz="2800" b="1" dirty="0">
                <a:solidFill>
                  <a:srgbClr val="FFFF00"/>
                </a:solidFill>
              </a:rPr>
              <a:t>de Pesquisa: </a:t>
            </a:r>
            <a:r>
              <a:rPr lang="pt-PT" sz="2800" b="1" dirty="0">
                <a:solidFill>
                  <a:schemeClr val="tx1"/>
                </a:solidFill>
              </a:rPr>
              <a:t>DIREITOS HUMANOS E FUNDAMENTOS DA JUSTIÇA ou POLÍTICAS PÚBLICAS E DESENVOLVIMENTO DA JUSTIÇA </a:t>
            </a:r>
            <a:endParaRPr lang="pt-PT" sz="2800" b="1" dirty="0" smtClean="0">
              <a:solidFill>
                <a:schemeClr val="tx1"/>
              </a:solidFill>
            </a:endParaRPr>
          </a:p>
          <a:p>
            <a:pPr lvl="0"/>
            <a:r>
              <a:rPr lang="pt-PT" sz="2800" b="1" dirty="0" smtClean="0">
                <a:solidFill>
                  <a:srgbClr val="FFFF00"/>
                </a:solidFill>
              </a:rPr>
              <a:t>Duração</a:t>
            </a:r>
            <a:r>
              <a:rPr lang="pt-PT" sz="2800" b="1" dirty="0">
                <a:solidFill>
                  <a:srgbClr val="FFFF00"/>
                </a:solidFill>
              </a:rPr>
              <a:t>: Mínimo de 18 meses/Máximo de 24 meses</a:t>
            </a:r>
            <a:endParaRPr lang="pt-BR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402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893"/>
            <a:ext cx="12191999" cy="85164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t-PT" b="1" dirty="0">
                <a:solidFill>
                  <a:srgbClr val="FF0000"/>
                </a:solidFill>
              </a:rPr>
              <a:t>IDENTIFICAÇÃO DO PROJETO </a:t>
            </a:r>
            <a:r>
              <a:rPr lang="pt-PT" b="1" dirty="0" smtClean="0">
                <a:solidFill>
                  <a:srgbClr val="FF0000"/>
                </a:solidFill>
              </a:rPr>
              <a:t>(2ª página)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623" y="1129553"/>
            <a:ext cx="9493623" cy="5468471"/>
          </a:xfrm>
        </p:spPr>
        <p:txBody>
          <a:bodyPr/>
          <a:lstStyle/>
          <a:p>
            <a:pPr lvl="0"/>
            <a:r>
              <a:rPr lang="pt-PT" b="1" dirty="0" smtClean="0">
                <a:solidFill>
                  <a:srgbClr val="FFFF00"/>
                </a:solidFill>
              </a:rPr>
              <a:t>Título</a:t>
            </a:r>
            <a:r>
              <a:rPr lang="pt-PT" b="1" dirty="0">
                <a:solidFill>
                  <a:srgbClr val="FFFF00"/>
                </a:solidFill>
              </a:rPr>
              <a:t> </a:t>
            </a:r>
            <a:r>
              <a:rPr lang="pt-PT" b="1" dirty="0" smtClean="0">
                <a:solidFill>
                  <a:srgbClr val="FFFF00"/>
                </a:solidFill>
              </a:rPr>
              <a:t>do projeto:</a:t>
            </a:r>
          </a:p>
          <a:p>
            <a:pPr lvl="0"/>
            <a:r>
              <a:rPr lang="pt-PT" b="1" dirty="0" smtClean="0">
                <a:solidFill>
                  <a:srgbClr val="FFFF00"/>
                </a:solidFill>
              </a:rPr>
              <a:t>Área </a:t>
            </a:r>
            <a:r>
              <a:rPr lang="pt-PT" b="1" dirty="0">
                <a:solidFill>
                  <a:srgbClr val="FFFF00"/>
                </a:solidFill>
              </a:rPr>
              <a:t>de Concentração: DIREITOS HUMANOS E ACESSO À JUSTIÇA </a:t>
            </a:r>
            <a:endParaRPr lang="pt-PT" b="1" dirty="0" smtClean="0">
              <a:solidFill>
                <a:srgbClr val="FFFF00"/>
              </a:solidFill>
            </a:endParaRPr>
          </a:p>
          <a:p>
            <a:pPr lvl="0"/>
            <a:r>
              <a:rPr lang="pt-PT" b="1" dirty="0" smtClean="0">
                <a:solidFill>
                  <a:srgbClr val="FFFF00"/>
                </a:solidFill>
              </a:rPr>
              <a:t>Linha </a:t>
            </a:r>
            <a:r>
              <a:rPr lang="pt-PT" b="1" dirty="0">
                <a:solidFill>
                  <a:srgbClr val="FFFF00"/>
                </a:solidFill>
              </a:rPr>
              <a:t>de Pesquisa: </a:t>
            </a:r>
            <a:endParaRPr lang="pt-PT" b="1" dirty="0" smtClean="0">
              <a:solidFill>
                <a:srgbClr val="FFFF00"/>
              </a:solidFill>
            </a:endParaRPr>
          </a:p>
          <a:p>
            <a:pPr lvl="0"/>
            <a:r>
              <a:rPr lang="pt-PT" b="1" dirty="0" smtClean="0">
                <a:solidFill>
                  <a:schemeClr val="tx1"/>
                </a:solidFill>
              </a:rPr>
              <a:t>DIREITOS </a:t>
            </a:r>
            <a:r>
              <a:rPr lang="pt-PT" b="1" dirty="0">
                <a:solidFill>
                  <a:schemeClr val="tx1"/>
                </a:solidFill>
              </a:rPr>
              <a:t>HUMANOS E FUNDAMENTOS DA JUSTIÇA </a:t>
            </a:r>
            <a:endParaRPr lang="pt-PT" b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pt-PT" b="1" dirty="0" smtClean="0">
                <a:solidFill>
                  <a:srgbClr val="FFFF00"/>
                </a:solidFill>
              </a:rPr>
              <a:t>OU</a:t>
            </a:r>
          </a:p>
          <a:p>
            <a:pPr lvl="0"/>
            <a:r>
              <a:rPr lang="pt-PT" b="1" dirty="0" smtClean="0">
                <a:solidFill>
                  <a:schemeClr val="tx1"/>
                </a:solidFill>
              </a:rPr>
              <a:t>POLÍTICAS </a:t>
            </a:r>
            <a:r>
              <a:rPr lang="pt-PT" b="1" dirty="0">
                <a:solidFill>
                  <a:schemeClr val="tx1"/>
                </a:solidFill>
              </a:rPr>
              <a:t>PÚBLICAS E DESENVOLVIMENTO DA JUSTIÇA </a:t>
            </a:r>
            <a:endParaRPr lang="pt-PT" b="1" dirty="0" smtClean="0">
              <a:solidFill>
                <a:schemeClr val="tx1"/>
              </a:solidFill>
            </a:endParaRPr>
          </a:p>
          <a:p>
            <a:pPr lvl="0"/>
            <a:r>
              <a:rPr lang="pt-PT" b="1" dirty="0" smtClean="0">
                <a:solidFill>
                  <a:srgbClr val="FFFF00"/>
                </a:solidFill>
              </a:rPr>
              <a:t>Duração</a:t>
            </a:r>
            <a:r>
              <a:rPr lang="pt-PT" b="1" dirty="0">
                <a:solidFill>
                  <a:srgbClr val="FFFF00"/>
                </a:solidFill>
              </a:rPr>
              <a:t>: Mínimo de 18 meses/Máximo de 24 meses</a:t>
            </a:r>
            <a:endParaRPr lang="pt-B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INTRODUÇÃO</a:t>
            </a:r>
          </a:p>
          <a:p>
            <a:pPr marL="0" lvl="0" indent="0">
              <a:buNone/>
            </a:pPr>
            <a:r>
              <a:rPr lang="pt-PT" dirty="0"/>
              <a:t>Apresente à Comissão do Processo Seletivo a delimitação da proposta de pesquisa, bem como o contexto da investigação em relação à linha de pesquisa escolhida.</a:t>
            </a:r>
            <a:endParaRPr lang="pt-BR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19247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1381</TotalTime>
  <Words>4132</Words>
  <Application>Microsoft Office PowerPoint</Application>
  <PresentationFormat>Widescreen</PresentationFormat>
  <Paragraphs>328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2" baseType="lpstr">
      <vt:lpstr>Arial</vt:lpstr>
      <vt:lpstr>Open Sans</vt:lpstr>
      <vt:lpstr>Trebuchet MS</vt:lpstr>
      <vt:lpstr>Wingdings</vt:lpstr>
      <vt:lpstr>Wingdings 3</vt:lpstr>
      <vt:lpstr>Facetado</vt:lpstr>
      <vt:lpstr>WORKSHOP PREPARATÓRIO PARA O PROCESSO SELETIVO DHJUS</vt:lpstr>
      <vt:lpstr>ORIENTAÇÕES PARA ELABORAÇÃO DO PROJETO DE PESQUISA DOS CANDIDATOS  Edital 01/2019   MESTRADO PROFISSIONAL EM DIREITOS HUMANOS E DESENVOLVIMENTO DA JUSTIÇA – PPG/DHJUS </vt:lpstr>
      <vt:lpstr>FORMATAÇÃO DO TEXTO</vt:lpstr>
      <vt:lpstr>ELABORAÇÃO DE PROJETO CIENTÍFICO    </vt:lpstr>
      <vt:lpstr> 2ª FASE DO PROCESSO SELETIVO – O PROJETO</vt:lpstr>
      <vt:lpstr>ELEMENTOS PRÉ-TEXTUAIS CAPA (1ª página)</vt:lpstr>
      <vt:lpstr>TÍTULO</vt:lpstr>
      <vt:lpstr>IDENTIFICAÇÃO DO PROJETO (2ª página)</vt:lpstr>
      <vt:lpstr>IDENTIFICAÇÃO DO PROJETO (2ª página)</vt:lpstr>
      <vt:lpstr>TEMA</vt:lpstr>
      <vt:lpstr>O TEMA</vt:lpstr>
      <vt:lpstr>Delimitação do tema</vt:lpstr>
      <vt:lpstr>Apresentação do PowerPoint</vt:lpstr>
      <vt:lpstr>PROBLEMA DA PESQUISA</vt:lpstr>
      <vt:lpstr>PROBLEMA DA PESQUISA</vt:lpstr>
      <vt:lpstr>PROBLEMA DA PESQUISA</vt:lpstr>
      <vt:lpstr>JUSTIFICATIVAS</vt:lpstr>
      <vt:lpstr>OBJETIVOS DA PESQUISA </vt:lpstr>
      <vt:lpstr>OBJETIVOS</vt:lpstr>
      <vt:lpstr>Apresentação do PowerPoint</vt:lpstr>
      <vt:lpstr>OBJETIVOS DA PESQUISA </vt:lpstr>
      <vt:lpstr>METODOLOGIA</vt:lpstr>
      <vt:lpstr>METODOLOGIA</vt:lpstr>
      <vt:lpstr>QUANTO A ABORDAGEM</vt:lpstr>
      <vt:lpstr>METODOLOGIA da pesquisa qualitativa </vt:lpstr>
      <vt:lpstr>PESQUISA QUALITATIVA</vt:lpstr>
      <vt:lpstr>Apresentação do PowerPoint</vt:lpstr>
      <vt:lpstr>Metodologia de Pesquisa Quantitativa</vt:lpstr>
      <vt:lpstr>Apresentação do PowerPoint</vt:lpstr>
      <vt:lpstr>QUANTO À NATUREZA</vt:lpstr>
      <vt:lpstr>QUANTO À NATUREZA</vt:lpstr>
      <vt:lpstr>Como classificar os tipos de pesquisa?</vt:lpstr>
      <vt:lpstr>Quanto aos objetivos (GIL, 2008)</vt:lpstr>
      <vt:lpstr>Veja como isto se aplica, por exemplo, na Física e nas Ciências Sociais! </vt:lpstr>
      <vt:lpstr>Apresentação do PowerPoint</vt:lpstr>
      <vt:lpstr>Quanto aos objetivos</vt:lpstr>
      <vt:lpstr>Apresentação do PowerPoint</vt:lpstr>
      <vt:lpstr>Nesse texto, você reparou que as variáveis citadas são: natureza do delito (consumo e tráfico de drogas), raça, classe social, sentença e defensoria? </vt:lpstr>
      <vt:lpstr>Quanto aos objetivos</vt:lpstr>
      <vt:lpstr>Como se classificam as pesquisas quanto ao procedimento utilizado na coleta de dados? </vt:lpstr>
      <vt:lpstr>Quanto aos procedimentos técnicos (GIL, 2008)</vt:lpstr>
      <vt:lpstr>Quanto aos procedimentos técnicos </vt:lpstr>
      <vt:lpstr>Apresentação do PowerPoint</vt:lpstr>
      <vt:lpstr>Quanto aos procedimentos técnicos </vt:lpstr>
      <vt:lpstr>Quanto aos procedimentos técnicos </vt:lpstr>
      <vt:lpstr>Quanto aos procedimentos técnicos</vt:lpstr>
      <vt:lpstr>ESTUDO DE CASO</vt:lpstr>
      <vt:lpstr>Quanto aos procedimentos técnicos</vt:lpstr>
      <vt:lpstr>PESQUISA-AÇÃO</vt:lpstr>
      <vt:lpstr>Quanto aos procedimentos técnicos</vt:lpstr>
      <vt:lpstr>Apresentação do PowerPoint</vt:lpstr>
      <vt:lpstr>PESQUISA ETNOGRÁFICA</vt:lpstr>
      <vt:lpstr>CRONOGRAMA</vt:lpstr>
      <vt:lpstr>CRONOGRAMA</vt:lpstr>
      <vt:lpstr>REFERÊNCIAS PRELIMINARES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DO TRABALHO CIENTÍFICO</dc:title>
  <dc:creator>Windows User</dc:creator>
  <cp:lastModifiedBy>PC-Cidinha</cp:lastModifiedBy>
  <cp:revision>220</cp:revision>
  <dcterms:created xsi:type="dcterms:W3CDTF">2017-08-08T23:28:46Z</dcterms:created>
  <dcterms:modified xsi:type="dcterms:W3CDTF">2020-01-16T19:36:06Z</dcterms:modified>
</cp:coreProperties>
</file>